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25"/>
  </p:notesMasterIdLst>
  <p:sldIdLst>
    <p:sldId id="297" r:id="rId2"/>
    <p:sldId id="281" r:id="rId3"/>
    <p:sldId id="257" r:id="rId4"/>
    <p:sldId id="298" r:id="rId5"/>
    <p:sldId id="299" r:id="rId6"/>
    <p:sldId id="303" r:id="rId7"/>
    <p:sldId id="304" r:id="rId8"/>
    <p:sldId id="282" r:id="rId9"/>
    <p:sldId id="305" r:id="rId10"/>
    <p:sldId id="306" r:id="rId11"/>
    <p:sldId id="320" r:id="rId12"/>
    <p:sldId id="308" r:id="rId13"/>
    <p:sldId id="309" r:id="rId14"/>
    <p:sldId id="310" r:id="rId15"/>
    <p:sldId id="291" r:id="rId16"/>
    <p:sldId id="311" r:id="rId17"/>
    <p:sldId id="312" r:id="rId18"/>
    <p:sldId id="314" r:id="rId19"/>
    <p:sldId id="315" r:id="rId20"/>
    <p:sldId id="317" r:id="rId21"/>
    <p:sldId id="316" r:id="rId22"/>
    <p:sldId id="319" r:id="rId23"/>
    <p:sldId id="31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i Lin" initials="TL" lastIdx="2" clrIdx="0">
    <p:extLst>
      <p:ext uri="{19B8F6BF-5375-455C-9EA6-DF929625EA0E}">
        <p15:presenceInfo xmlns:p15="http://schemas.microsoft.com/office/powerpoint/2012/main" userId="aa6da0291b3c12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52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A7ABD-2E45-49ED-98AE-3412A2FAF35D}" type="datetimeFigureOut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E41CA-E8AB-4AED-8C58-A8DD2BAFA75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6527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B7BAD5-0098-40BE-9DC0-8E2A9340F796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038236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08D76-323A-40F7-B494-FCAF23CD691D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9554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1F3F9-6AE2-4B55-802B-38145C3EA80D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0392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74312-9C81-4101-B6A0-9857D8AB3DF6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1384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8EA56F-B4AF-4670-9AD0-C6CC6330675C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198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C9D5D-1732-4BC9-ACB2-9C0B04194128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2813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F749-7183-4B2D-8896-D4A1F2D6F472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6800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5EFE2-F0AA-45FC-8DFC-7D3C80CC3A67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8398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05153-C8D7-4CDE-AA2A-F5BA1836758C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216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98BBF-2DAE-4EF4-9565-2EFD540DD2B5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2861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2593586-6FF8-464C-979B-D89E2962B035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275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454E903-7A20-4818-B97D-A6C4717D1FA8}" type="datetime1">
              <a:rPr lang="zh-TW" altLang="en-US" smtClean="0"/>
              <a:t>2024/12/13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7496528-C455-4643-9D94-83ECE5EB8F3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5936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0.xml"/><Relationship Id="rId3" Type="http://schemas.openxmlformats.org/officeDocument/2006/relationships/slide" Target="slide5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9.xml"/><Relationship Id="rId15" Type="http://schemas.openxmlformats.org/officeDocument/2006/relationships/slide" Target="slide23.xml"/><Relationship Id="rId10" Type="http://schemas.openxmlformats.org/officeDocument/2006/relationships/slide" Target="slide15.xml"/><Relationship Id="rId4" Type="http://schemas.openxmlformats.org/officeDocument/2006/relationships/slide" Target="slide7.xml"/><Relationship Id="rId9" Type="http://schemas.openxmlformats.org/officeDocument/2006/relationships/slide" Target="slide14.xml"/><Relationship Id="rId1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5612482E-CD61-4D27-B9CF-C0D11CE2FFC4}"/>
              </a:ext>
            </a:extLst>
          </p:cNvPr>
          <p:cNvSpPr txBox="1">
            <a:spLocks/>
          </p:cNvSpPr>
          <p:nvPr/>
        </p:nvSpPr>
        <p:spPr>
          <a:xfrm>
            <a:off x="876300" y="2064559"/>
            <a:ext cx="11315700" cy="30694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altLang="zh-TW" sz="4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Backend Functions and Operations</a:t>
            </a:r>
          </a:p>
          <a:p>
            <a:pPr algn="ctr"/>
            <a:endParaRPr lang="en-US" altLang="zh-TW" sz="4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4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2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Update time: December 2024</a:t>
            </a:r>
            <a:endParaRPr lang="zh-TW" altLang="en-US" sz="2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8C9B7B9-B1AD-4DA6-B749-E9FCB4CDA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8695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/>
              <a:t>Agent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</a:rPr>
              <a:t>Add agent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FB041E2-9801-4DFE-A4D8-3E551EBEE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10</a:t>
            </a:fld>
            <a:endParaRPr lang="zh-TW" altLang="en-US"/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1C719883-5836-47B6-961A-C47248B53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8" y="1002097"/>
            <a:ext cx="10800000" cy="4853806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6992B874-EE38-4233-AF4D-FBC2D519A183}"/>
              </a:ext>
            </a:extLst>
          </p:cNvPr>
          <p:cNvSpPr/>
          <p:nvPr/>
        </p:nvSpPr>
        <p:spPr>
          <a:xfrm>
            <a:off x="980403" y="1053313"/>
            <a:ext cx="1117600" cy="546887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7A63EC5-9104-47E5-8B21-88E6AD328887}"/>
              </a:ext>
            </a:extLst>
          </p:cNvPr>
          <p:cNvSpPr/>
          <p:nvPr/>
        </p:nvSpPr>
        <p:spPr>
          <a:xfrm>
            <a:off x="1050400" y="2566569"/>
            <a:ext cx="983720" cy="126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8" name="圖說文字: 直線加上框線和強調線 27">
            <a:extLst>
              <a:ext uri="{FF2B5EF4-FFF2-40B4-BE49-F238E27FC236}">
                <a16:creationId xmlns:a16="http://schemas.microsoft.com/office/drawing/2014/main" id="{7114ED8C-945B-4CC6-A52F-F2C0D9604E09}"/>
              </a:ext>
            </a:extLst>
          </p:cNvPr>
          <p:cNvSpPr/>
          <p:nvPr/>
        </p:nvSpPr>
        <p:spPr>
          <a:xfrm>
            <a:off x="2779144" y="2361467"/>
            <a:ext cx="7164956" cy="630116"/>
          </a:xfrm>
          <a:custGeom>
            <a:avLst/>
            <a:gdLst>
              <a:gd name="connsiteX0" fmla="*/ 0 w 7164956"/>
              <a:gd name="connsiteY0" fmla="*/ 0 h 630116"/>
              <a:gd name="connsiteX1" fmla="*/ 651360 w 7164956"/>
              <a:gd name="connsiteY1" fmla="*/ 0 h 630116"/>
              <a:gd name="connsiteX2" fmla="*/ 1087771 w 7164956"/>
              <a:gd name="connsiteY2" fmla="*/ 0 h 630116"/>
              <a:gd name="connsiteX3" fmla="*/ 1595831 w 7164956"/>
              <a:gd name="connsiteY3" fmla="*/ 0 h 630116"/>
              <a:gd name="connsiteX4" fmla="*/ 2175541 w 7164956"/>
              <a:gd name="connsiteY4" fmla="*/ 0 h 630116"/>
              <a:gd name="connsiteX5" fmla="*/ 2683602 w 7164956"/>
              <a:gd name="connsiteY5" fmla="*/ 0 h 630116"/>
              <a:gd name="connsiteX6" fmla="*/ 3406611 w 7164956"/>
              <a:gd name="connsiteY6" fmla="*/ 0 h 630116"/>
              <a:gd name="connsiteX7" fmla="*/ 3843022 w 7164956"/>
              <a:gd name="connsiteY7" fmla="*/ 0 h 630116"/>
              <a:gd name="connsiteX8" fmla="*/ 4566031 w 7164956"/>
              <a:gd name="connsiteY8" fmla="*/ 0 h 630116"/>
              <a:gd name="connsiteX9" fmla="*/ 5289040 w 7164956"/>
              <a:gd name="connsiteY9" fmla="*/ 0 h 630116"/>
              <a:gd name="connsiteX10" fmla="*/ 6083699 w 7164956"/>
              <a:gd name="connsiteY10" fmla="*/ 0 h 630116"/>
              <a:gd name="connsiteX11" fmla="*/ 7164956 w 7164956"/>
              <a:gd name="connsiteY11" fmla="*/ 0 h 630116"/>
              <a:gd name="connsiteX12" fmla="*/ 7164956 w 7164956"/>
              <a:gd name="connsiteY12" fmla="*/ 630116 h 630116"/>
              <a:gd name="connsiteX13" fmla="*/ 6441947 w 7164956"/>
              <a:gd name="connsiteY13" fmla="*/ 630116 h 630116"/>
              <a:gd name="connsiteX14" fmla="*/ 5862237 w 7164956"/>
              <a:gd name="connsiteY14" fmla="*/ 630116 h 630116"/>
              <a:gd name="connsiteX15" fmla="*/ 5139228 w 7164956"/>
              <a:gd name="connsiteY15" fmla="*/ 630116 h 630116"/>
              <a:gd name="connsiteX16" fmla="*/ 4631167 w 7164956"/>
              <a:gd name="connsiteY16" fmla="*/ 630116 h 630116"/>
              <a:gd name="connsiteX17" fmla="*/ 3836508 w 7164956"/>
              <a:gd name="connsiteY17" fmla="*/ 630116 h 630116"/>
              <a:gd name="connsiteX18" fmla="*/ 3256798 w 7164956"/>
              <a:gd name="connsiteY18" fmla="*/ 630116 h 630116"/>
              <a:gd name="connsiteX19" fmla="*/ 2748738 w 7164956"/>
              <a:gd name="connsiteY19" fmla="*/ 630116 h 630116"/>
              <a:gd name="connsiteX20" fmla="*/ 1954079 w 7164956"/>
              <a:gd name="connsiteY20" fmla="*/ 630116 h 630116"/>
              <a:gd name="connsiteX21" fmla="*/ 1374369 w 7164956"/>
              <a:gd name="connsiteY21" fmla="*/ 630116 h 630116"/>
              <a:gd name="connsiteX22" fmla="*/ 866308 w 7164956"/>
              <a:gd name="connsiteY22" fmla="*/ 630116 h 630116"/>
              <a:gd name="connsiteX23" fmla="*/ 0 w 7164956"/>
              <a:gd name="connsiteY23" fmla="*/ 630116 h 630116"/>
              <a:gd name="connsiteX24" fmla="*/ 0 w 7164956"/>
              <a:gd name="connsiteY24" fmla="*/ 0 h 630116"/>
              <a:gd name="connsiteX0" fmla="*/ -129327 w 7164956"/>
              <a:gd name="connsiteY0" fmla="*/ 0 h 630116"/>
              <a:gd name="connsiteX1" fmla="*/ -129327 w 7164956"/>
              <a:gd name="connsiteY1" fmla="*/ 630116 h 630116"/>
              <a:gd name="connsiteX2" fmla="*/ -129327 w 7164956"/>
              <a:gd name="connsiteY2" fmla="*/ 0 h 630116"/>
              <a:gd name="connsiteX0" fmla="*/ -129327 w 7164956"/>
              <a:gd name="connsiteY0" fmla="*/ 320811 h 630116"/>
              <a:gd name="connsiteX1" fmla="*/ -429181 w 7164956"/>
              <a:gd name="connsiteY1" fmla="*/ 317742 h 63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64956" h="630116" fill="none" extrusionOk="0">
                <a:moveTo>
                  <a:pt x="0" y="0"/>
                </a:moveTo>
                <a:cubicBezTo>
                  <a:pt x="309750" y="-28535"/>
                  <a:pt x="438640" y="20189"/>
                  <a:pt x="651360" y="0"/>
                </a:cubicBezTo>
                <a:cubicBezTo>
                  <a:pt x="864080" y="-20189"/>
                  <a:pt x="930304" y="-4841"/>
                  <a:pt x="1087771" y="0"/>
                </a:cubicBezTo>
                <a:cubicBezTo>
                  <a:pt x="1245238" y="4841"/>
                  <a:pt x="1449131" y="13915"/>
                  <a:pt x="1595831" y="0"/>
                </a:cubicBezTo>
                <a:cubicBezTo>
                  <a:pt x="1742531" y="-13915"/>
                  <a:pt x="1990039" y="13016"/>
                  <a:pt x="2175541" y="0"/>
                </a:cubicBezTo>
                <a:cubicBezTo>
                  <a:pt x="2361043" y="-13016"/>
                  <a:pt x="2489137" y="24038"/>
                  <a:pt x="2683602" y="0"/>
                </a:cubicBezTo>
                <a:cubicBezTo>
                  <a:pt x="2878067" y="-24038"/>
                  <a:pt x="3242075" y="-17310"/>
                  <a:pt x="3406611" y="0"/>
                </a:cubicBezTo>
                <a:cubicBezTo>
                  <a:pt x="3571147" y="17310"/>
                  <a:pt x="3695667" y="-6133"/>
                  <a:pt x="3843022" y="0"/>
                </a:cubicBezTo>
                <a:cubicBezTo>
                  <a:pt x="3990377" y="6133"/>
                  <a:pt x="4298916" y="4767"/>
                  <a:pt x="4566031" y="0"/>
                </a:cubicBezTo>
                <a:cubicBezTo>
                  <a:pt x="4833146" y="-4767"/>
                  <a:pt x="5016334" y="-13791"/>
                  <a:pt x="5289040" y="0"/>
                </a:cubicBezTo>
                <a:cubicBezTo>
                  <a:pt x="5561746" y="13791"/>
                  <a:pt x="5691739" y="31933"/>
                  <a:pt x="6083699" y="0"/>
                </a:cubicBezTo>
                <a:cubicBezTo>
                  <a:pt x="6475659" y="-31933"/>
                  <a:pt x="6857615" y="-14763"/>
                  <a:pt x="7164956" y="0"/>
                </a:cubicBezTo>
                <a:cubicBezTo>
                  <a:pt x="7156181" y="188949"/>
                  <a:pt x="7180305" y="467955"/>
                  <a:pt x="7164956" y="630116"/>
                </a:cubicBezTo>
                <a:cubicBezTo>
                  <a:pt x="6938087" y="618609"/>
                  <a:pt x="6632467" y="622890"/>
                  <a:pt x="6441947" y="630116"/>
                </a:cubicBezTo>
                <a:cubicBezTo>
                  <a:pt x="6251427" y="637342"/>
                  <a:pt x="6130962" y="617616"/>
                  <a:pt x="5862237" y="630116"/>
                </a:cubicBezTo>
                <a:cubicBezTo>
                  <a:pt x="5593512" y="642617"/>
                  <a:pt x="5380643" y="647089"/>
                  <a:pt x="5139228" y="630116"/>
                </a:cubicBezTo>
                <a:cubicBezTo>
                  <a:pt x="4897813" y="613143"/>
                  <a:pt x="4802364" y="633577"/>
                  <a:pt x="4631167" y="630116"/>
                </a:cubicBezTo>
                <a:cubicBezTo>
                  <a:pt x="4459970" y="626655"/>
                  <a:pt x="4122098" y="601264"/>
                  <a:pt x="3836508" y="630116"/>
                </a:cubicBezTo>
                <a:cubicBezTo>
                  <a:pt x="3550918" y="658968"/>
                  <a:pt x="3529537" y="617758"/>
                  <a:pt x="3256798" y="630116"/>
                </a:cubicBezTo>
                <a:cubicBezTo>
                  <a:pt x="2984059" y="642475"/>
                  <a:pt x="2855574" y="617879"/>
                  <a:pt x="2748738" y="630116"/>
                </a:cubicBezTo>
                <a:cubicBezTo>
                  <a:pt x="2641902" y="642353"/>
                  <a:pt x="2349416" y="636566"/>
                  <a:pt x="1954079" y="630116"/>
                </a:cubicBezTo>
                <a:cubicBezTo>
                  <a:pt x="1558742" y="623666"/>
                  <a:pt x="1600027" y="626529"/>
                  <a:pt x="1374369" y="630116"/>
                </a:cubicBezTo>
                <a:cubicBezTo>
                  <a:pt x="1148711" y="633704"/>
                  <a:pt x="1083966" y="609379"/>
                  <a:pt x="866308" y="630116"/>
                </a:cubicBezTo>
                <a:cubicBezTo>
                  <a:pt x="648650" y="650853"/>
                  <a:pt x="411954" y="619115"/>
                  <a:pt x="0" y="630116"/>
                </a:cubicBezTo>
                <a:cubicBezTo>
                  <a:pt x="24351" y="418991"/>
                  <a:pt x="22988" y="265811"/>
                  <a:pt x="0" y="0"/>
                </a:cubicBezTo>
                <a:close/>
              </a:path>
              <a:path w="7164956" h="630116" fill="none" extrusionOk="0">
                <a:moveTo>
                  <a:pt x="-129327" y="0"/>
                </a:moveTo>
                <a:cubicBezTo>
                  <a:pt x="-122775" y="165657"/>
                  <a:pt x="-133921" y="322562"/>
                  <a:pt x="-129327" y="630116"/>
                </a:cubicBezTo>
                <a:cubicBezTo>
                  <a:pt x="-105993" y="479931"/>
                  <a:pt x="-130714" y="244428"/>
                  <a:pt x="-129327" y="0"/>
                </a:cubicBezTo>
                <a:close/>
              </a:path>
              <a:path w="7164956" h="630116" fill="none" extrusionOk="0">
                <a:moveTo>
                  <a:pt x="-129327" y="320811"/>
                </a:moveTo>
                <a:cubicBezTo>
                  <a:pt x="-208179" y="322477"/>
                  <a:pt x="-287843" y="326951"/>
                  <a:pt x="-429181" y="317742"/>
                </a:cubicBezTo>
              </a:path>
              <a:path w="7164956" h="630116" stroke="0" extrusionOk="0">
                <a:moveTo>
                  <a:pt x="0" y="0"/>
                </a:moveTo>
                <a:cubicBezTo>
                  <a:pt x="147928" y="-19099"/>
                  <a:pt x="363860" y="12866"/>
                  <a:pt x="579710" y="0"/>
                </a:cubicBezTo>
                <a:cubicBezTo>
                  <a:pt x="795560" y="-12866"/>
                  <a:pt x="856470" y="12479"/>
                  <a:pt x="1016121" y="0"/>
                </a:cubicBezTo>
                <a:cubicBezTo>
                  <a:pt x="1175772" y="-12479"/>
                  <a:pt x="1480793" y="20676"/>
                  <a:pt x="1667481" y="0"/>
                </a:cubicBezTo>
                <a:cubicBezTo>
                  <a:pt x="1854169" y="-20676"/>
                  <a:pt x="2067969" y="23472"/>
                  <a:pt x="2390490" y="0"/>
                </a:cubicBezTo>
                <a:cubicBezTo>
                  <a:pt x="2713011" y="-23472"/>
                  <a:pt x="2741372" y="-24060"/>
                  <a:pt x="2898550" y="0"/>
                </a:cubicBezTo>
                <a:cubicBezTo>
                  <a:pt x="3055728" y="24060"/>
                  <a:pt x="3333883" y="9119"/>
                  <a:pt x="3693209" y="0"/>
                </a:cubicBezTo>
                <a:cubicBezTo>
                  <a:pt x="4052535" y="-9119"/>
                  <a:pt x="4086490" y="9483"/>
                  <a:pt x="4344569" y="0"/>
                </a:cubicBezTo>
                <a:cubicBezTo>
                  <a:pt x="4602648" y="-9483"/>
                  <a:pt x="4723048" y="-17649"/>
                  <a:pt x="4995928" y="0"/>
                </a:cubicBezTo>
                <a:cubicBezTo>
                  <a:pt x="5268808" y="17649"/>
                  <a:pt x="5333933" y="14674"/>
                  <a:pt x="5647288" y="0"/>
                </a:cubicBezTo>
                <a:cubicBezTo>
                  <a:pt x="5960643" y="-14674"/>
                  <a:pt x="6032388" y="26946"/>
                  <a:pt x="6226998" y="0"/>
                </a:cubicBezTo>
                <a:cubicBezTo>
                  <a:pt x="6421608" y="-26946"/>
                  <a:pt x="6950432" y="34398"/>
                  <a:pt x="7164956" y="0"/>
                </a:cubicBezTo>
                <a:cubicBezTo>
                  <a:pt x="7195961" y="238858"/>
                  <a:pt x="7171230" y="354811"/>
                  <a:pt x="7164956" y="630116"/>
                </a:cubicBezTo>
                <a:cubicBezTo>
                  <a:pt x="6810355" y="637901"/>
                  <a:pt x="6642011" y="637456"/>
                  <a:pt x="6441947" y="630116"/>
                </a:cubicBezTo>
                <a:cubicBezTo>
                  <a:pt x="6241883" y="622776"/>
                  <a:pt x="6180773" y="618164"/>
                  <a:pt x="6005536" y="630116"/>
                </a:cubicBezTo>
                <a:cubicBezTo>
                  <a:pt x="5830299" y="642068"/>
                  <a:pt x="5648934" y="642440"/>
                  <a:pt x="5354176" y="630116"/>
                </a:cubicBezTo>
                <a:cubicBezTo>
                  <a:pt x="5059418" y="617792"/>
                  <a:pt x="4994470" y="598623"/>
                  <a:pt x="4702817" y="630116"/>
                </a:cubicBezTo>
                <a:cubicBezTo>
                  <a:pt x="4411164" y="661609"/>
                  <a:pt x="4367727" y="645897"/>
                  <a:pt x="4194756" y="630116"/>
                </a:cubicBezTo>
                <a:cubicBezTo>
                  <a:pt x="4021785" y="614335"/>
                  <a:pt x="3753721" y="645496"/>
                  <a:pt x="3543396" y="630116"/>
                </a:cubicBezTo>
                <a:cubicBezTo>
                  <a:pt x="3333071" y="614736"/>
                  <a:pt x="3031675" y="602438"/>
                  <a:pt x="2820387" y="630116"/>
                </a:cubicBezTo>
                <a:cubicBezTo>
                  <a:pt x="2609099" y="657794"/>
                  <a:pt x="2477911" y="629829"/>
                  <a:pt x="2312327" y="630116"/>
                </a:cubicBezTo>
                <a:cubicBezTo>
                  <a:pt x="2146743" y="630403"/>
                  <a:pt x="2038071" y="609853"/>
                  <a:pt x="1875916" y="630116"/>
                </a:cubicBezTo>
                <a:cubicBezTo>
                  <a:pt x="1713761" y="650379"/>
                  <a:pt x="1476322" y="654077"/>
                  <a:pt x="1296206" y="630116"/>
                </a:cubicBezTo>
                <a:cubicBezTo>
                  <a:pt x="1116090" y="606156"/>
                  <a:pt x="786471" y="657467"/>
                  <a:pt x="573196" y="630116"/>
                </a:cubicBezTo>
                <a:cubicBezTo>
                  <a:pt x="359921" y="602766"/>
                  <a:pt x="233118" y="638685"/>
                  <a:pt x="0" y="630116"/>
                </a:cubicBezTo>
                <a:cubicBezTo>
                  <a:pt x="28522" y="348625"/>
                  <a:pt x="-26746" y="241105"/>
                  <a:pt x="0" y="0"/>
                </a:cubicBezTo>
                <a:close/>
              </a:path>
              <a:path w="7164956" h="630116" fill="none" stroke="0" extrusionOk="0">
                <a:moveTo>
                  <a:pt x="-129327" y="0"/>
                </a:moveTo>
                <a:cubicBezTo>
                  <a:pt x="-156401" y="203914"/>
                  <a:pt x="-107043" y="385047"/>
                  <a:pt x="-129327" y="630116"/>
                </a:cubicBezTo>
                <a:cubicBezTo>
                  <a:pt x="-153913" y="417261"/>
                  <a:pt x="-140943" y="127207"/>
                  <a:pt x="-129327" y="0"/>
                </a:cubicBezTo>
                <a:close/>
              </a:path>
              <a:path w="7164956" h="630116" fill="none" stroke="0" extrusionOk="0">
                <a:moveTo>
                  <a:pt x="-129327" y="320811"/>
                </a:moveTo>
                <a:cubicBezTo>
                  <a:pt x="-276630" y="324463"/>
                  <a:pt x="-329978" y="308253"/>
                  <a:pt x="-429181" y="317742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50426"/>
                      <a:gd name="adj4" fmla="val -599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just">
              <a:buNone/>
            </a:pPr>
            <a:r>
              <a:rPr lang="en-US" altLang="zh-CN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If you need to add a new agent account, please notify us for help</a:t>
            </a:r>
            <a:endPara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173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/>
              <a:t>Agent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</a:rPr>
              <a:t>Agent list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29" name="內容版面配置區 2">
            <a:extLst>
              <a:ext uri="{FF2B5EF4-FFF2-40B4-BE49-F238E27FC236}">
                <a16:creationId xmlns:a16="http://schemas.microsoft.com/office/drawing/2014/main" id="{E8EA534F-1F19-4FFD-8B73-21876B3DF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8" y="3422070"/>
            <a:ext cx="9668939" cy="2907266"/>
          </a:xfrm>
        </p:spPr>
        <p:txBody>
          <a:bodyPr>
            <a:normAutofit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NO</a:t>
            </a:r>
            <a:r>
              <a:rPr lang="zh-TW" altLang="en-US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Serial number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Channel Id</a:t>
            </a:r>
            <a:r>
              <a:rPr lang="zh-TW" altLang="en-US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Unique identification code generated by the system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Nick name</a:t>
            </a:r>
            <a:r>
              <a:rPr lang="zh-TW" altLang="en-US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Nickname set by the Firm, suffixed with currency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Commission (%)</a:t>
            </a:r>
            <a:r>
              <a:rPr lang="zh-TW" altLang="en-US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1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This field is for reference only, you can enter 1~99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Status (Enabled / Banned)</a:t>
            </a:r>
            <a:r>
              <a:rPr lang="zh-TW" altLang="en-US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Indicates whether this channel is available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Registered time</a:t>
            </a:r>
            <a:r>
              <a:rPr lang="zh-TW" altLang="en-US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Displays the creation time of this channel in the background system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Currency</a:t>
            </a:r>
            <a:r>
              <a:rPr lang="zh-TW" altLang="en-US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Currency used by the agent</a:t>
            </a:r>
            <a:r>
              <a:rPr lang="en-US" altLang="zh-TW" sz="11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 ( the currency </a:t>
            </a: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of the sub-agent and the master agent</a:t>
            </a:r>
            <a:r>
              <a:rPr lang="en-US" altLang="zh-TW" sz="11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 can be different )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Wallet type</a:t>
            </a:r>
            <a:r>
              <a:rPr lang="zh-TW" altLang="en-US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Transfer wallet or seamless wallet </a:t>
            </a:r>
            <a:r>
              <a:rPr lang="en-US" altLang="zh-TW" sz="11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( the wallet type </a:t>
            </a:r>
            <a:r>
              <a:rPr lang="en-US" altLang="zh-TW" sz="11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of the sub-agent and the master agent</a:t>
            </a:r>
            <a:r>
              <a:rPr lang="en-US" altLang="zh-TW" sz="11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 can be different )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FB041E2-9801-4DFE-A4D8-3E551EBEE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11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A9D98AF-2D7F-4DD5-9F99-1FF4035C7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8" y="1020825"/>
            <a:ext cx="10800000" cy="2047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3E69A6EB-984C-4253-AE72-752A0DEF2A2C}"/>
              </a:ext>
            </a:extLst>
          </p:cNvPr>
          <p:cNvSpPr/>
          <p:nvPr/>
        </p:nvSpPr>
        <p:spPr>
          <a:xfrm>
            <a:off x="1202457" y="1061488"/>
            <a:ext cx="865330" cy="538711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A6F6D05-686B-41A4-B8CB-BFA594CCF086}"/>
              </a:ext>
            </a:extLst>
          </p:cNvPr>
          <p:cNvSpPr/>
          <p:nvPr/>
        </p:nvSpPr>
        <p:spPr>
          <a:xfrm>
            <a:off x="1064682" y="2571510"/>
            <a:ext cx="945094" cy="1335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1838B0A5-889D-44B6-B31E-E4BDB73B08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000" y="1844416"/>
            <a:ext cx="3600000" cy="727094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6BFEEC8-FC15-4459-BC34-579E072B8FC8}"/>
              </a:ext>
            </a:extLst>
          </p:cNvPr>
          <p:cNvSpPr/>
          <p:nvPr/>
        </p:nvSpPr>
        <p:spPr>
          <a:xfrm>
            <a:off x="2477396" y="1533760"/>
            <a:ext cx="162533" cy="1187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2EEB9231-3332-45F4-A1D4-862D605A4EB1}"/>
              </a:ext>
            </a:extLst>
          </p:cNvPr>
          <p:cNvCxnSpPr>
            <a:cxnSpLocks/>
          </p:cNvCxnSpPr>
          <p:nvPr/>
        </p:nvCxnSpPr>
        <p:spPr>
          <a:xfrm>
            <a:off x="2639929" y="1642435"/>
            <a:ext cx="1131971" cy="4021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圖說文字: 直線加上框線和強調線 34">
            <a:extLst>
              <a:ext uri="{FF2B5EF4-FFF2-40B4-BE49-F238E27FC236}">
                <a16:creationId xmlns:a16="http://schemas.microsoft.com/office/drawing/2014/main" id="{36D32B55-C88C-40E7-984C-D0E649CA4FA6}"/>
              </a:ext>
            </a:extLst>
          </p:cNvPr>
          <p:cNvSpPr/>
          <p:nvPr/>
        </p:nvSpPr>
        <p:spPr>
          <a:xfrm>
            <a:off x="6096000" y="2571510"/>
            <a:ext cx="5618398" cy="491056"/>
          </a:xfrm>
          <a:custGeom>
            <a:avLst/>
            <a:gdLst>
              <a:gd name="connsiteX0" fmla="*/ 0 w 5618398"/>
              <a:gd name="connsiteY0" fmla="*/ 0 h 491056"/>
              <a:gd name="connsiteX1" fmla="*/ 624266 w 5618398"/>
              <a:gd name="connsiteY1" fmla="*/ 0 h 491056"/>
              <a:gd name="connsiteX2" fmla="*/ 1079981 w 5618398"/>
              <a:gd name="connsiteY2" fmla="*/ 0 h 491056"/>
              <a:gd name="connsiteX3" fmla="*/ 1760431 w 5618398"/>
              <a:gd name="connsiteY3" fmla="*/ 0 h 491056"/>
              <a:gd name="connsiteX4" fmla="*/ 2497066 w 5618398"/>
              <a:gd name="connsiteY4" fmla="*/ 0 h 491056"/>
              <a:gd name="connsiteX5" fmla="*/ 2952780 w 5618398"/>
              <a:gd name="connsiteY5" fmla="*/ 0 h 491056"/>
              <a:gd name="connsiteX6" fmla="*/ 3464679 w 5618398"/>
              <a:gd name="connsiteY6" fmla="*/ 0 h 491056"/>
              <a:gd name="connsiteX7" fmla="*/ 3920393 w 5618398"/>
              <a:gd name="connsiteY7" fmla="*/ 0 h 491056"/>
              <a:gd name="connsiteX8" fmla="*/ 4432292 w 5618398"/>
              <a:gd name="connsiteY8" fmla="*/ 0 h 491056"/>
              <a:gd name="connsiteX9" fmla="*/ 5000374 w 5618398"/>
              <a:gd name="connsiteY9" fmla="*/ 0 h 491056"/>
              <a:gd name="connsiteX10" fmla="*/ 5618398 w 5618398"/>
              <a:gd name="connsiteY10" fmla="*/ 0 h 491056"/>
              <a:gd name="connsiteX11" fmla="*/ 5618398 w 5618398"/>
              <a:gd name="connsiteY11" fmla="*/ 491056 h 491056"/>
              <a:gd name="connsiteX12" fmla="*/ 5106500 w 5618398"/>
              <a:gd name="connsiteY12" fmla="*/ 491056 h 491056"/>
              <a:gd name="connsiteX13" fmla="*/ 4650785 w 5618398"/>
              <a:gd name="connsiteY13" fmla="*/ 491056 h 491056"/>
              <a:gd name="connsiteX14" fmla="*/ 3914151 w 5618398"/>
              <a:gd name="connsiteY14" fmla="*/ 491056 h 491056"/>
              <a:gd name="connsiteX15" fmla="*/ 3233700 w 5618398"/>
              <a:gd name="connsiteY15" fmla="*/ 491056 h 491056"/>
              <a:gd name="connsiteX16" fmla="*/ 2665618 w 5618398"/>
              <a:gd name="connsiteY16" fmla="*/ 491056 h 491056"/>
              <a:gd name="connsiteX17" fmla="*/ 2041351 w 5618398"/>
              <a:gd name="connsiteY17" fmla="*/ 491056 h 491056"/>
              <a:gd name="connsiteX18" fmla="*/ 1304717 w 5618398"/>
              <a:gd name="connsiteY18" fmla="*/ 491056 h 491056"/>
              <a:gd name="connsiteX19" fmla="*/ 736634 w 5618398"/>
              <a:gd name="connsiteY19" fmla="*/ 491056 h 491056"/>
              <a:gd name="connsiteX20" fmla="*/ 0 w 5618398"/>
              <a:gd name="connsiteY20" fmla="*/ 491056 h 491056"/>
              <a:gd name="connsiteX21" fmla="*/ 0 w 5618398"/>
              <a:gd name="connsiteY21" fmla="*/ 0 h 491056"/>
              <a:gd name="connsiteX0" fmla="*/ -101412 w 5618398"/>
              <a:gd name="connsiteY0" fmla="*/ 0 h 491056"/>
              <a:gd name="connsiteX1" fmla="*/ -101412 w 5618398"/>
              <a:gd name="connsiteY1" fmla="*/ 491056 h 491056"/>
              <a:gd name="connsiteX2" fmla="*/ -101412 w 5618398"/>
              <a:gd name="connsiteY2" fmla="*/ 0 h 491056"/>
              <a:gd name="connsiteX0" fmla="*/ -101412 w 5618398"/>
              <a:gd name="connsiteY0" fmla="*/ 250011 h 491056"/>
              <a:gd name="connsiteX1" fmla="*/ -661229 w 5618398"/>
              <a:gd name="connsiteY1" fmla="*/ -31477 h 49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18398" h="491056" fill="none" extrusionOk="0">
                <a:moveTo>
                  <a:pt x="0" y="0"/>
                </a:moveTo>
                <a:cubicBezTo>
                  <a:pt x="262830" y="23974"/>
                  <a:pt x="474041" y="-20099"/>
                  <a:pt x="624266" y="0"/>
                </a:cubicBezTo>
                <a:cubicBezTo>
                  <a:pt x="774491" y="20099"/>
                  <a:pt x="975975" y="-15190"/>
                  <a:pt x="1079981" y="0"/>
                </a:cubicBezTo>
                <a:cubicBezTo>
                  <a:pt x="1183987" y="15190"/>
                  <a:pt x="1543768" y="-4247"/>
                  <a:pt x="1760431" y="0"/>
                </a:cubicBezTo>
                <a:cubicBezTo>
                  <a:pt x="1977094" y="4247"/>
                  <a:pt x="2327082" y="-18397"/>
                  <a:pt x="2497066" y="0"/>
                </a:cubicBezTo>
                <a:cubicBezTo>
                  <a:pt x="2667051" y="18397"/>
                  <a:pt x="2843283" y="-22512"/>
                  <a:pt x="2952780" y="0"/>
                </a:cubicBezTo>
                <a:cubicBezTo>
                  <a:pt x="3062277" y="22512"/>
                  <a:pt x="3315591" y="-14513"/>
                  <a:pt x="3464679" y="0"/>
                </a:cubicBezTo>
                <a:cubicBezTo>
                  <a:pt x="3613767" y="14513"/>
                  <a:pt x="3742405" y="-12080"/>
                  <a:pt x="3920393" y="0"/>
                </a:cubicBezTo>
                <a:cubicBezTo>
                  <a:pt x="4098381" y="12080"/>
                  <a:pt x="4265666" y="-3045"/>
                  <a:pt x="4432292" y="0"/>
                </a:cubicBezTo>
                <a:cubicBezTo>
                  <a:pt x="4598918" y="3045"/>
                  <a:pt x="4784220" y="21430"/>
                  <a:pt x="5000374" y="0"/>
                </a:cubicBezTo>
                <a:cubicBezTo>
                  <a:pt x="5216528" y="-21430"/>
                  <a:pt x="5379879" y="28395"/>
                  <a:pt x="5618398" y="0"/>
                </a:cubicBezTo>
                <a:cubicBezTo>
                  <a:pt x="5595192" y="159908"/>
                  <a:pt x="5624158" y="385527"/>
                  <a:pt x="5618398" y="491056"/>
                </a:cubicBezTo>
                <a:cubicBezTo>
                  <a:pt x="5370847" y="511418"/>
                  <a:pt x="5274580" y="498420"/>
                  <a:pt x="5106500" y="491056"/>
                </a:cubicBezTo>
                <a:cubicBezTo>
                  <a:pt x="4938420" y="483692"/>
                  <a:pt x="4766517" y="503803"/>
                  <a:pt x="4650785" y="491056"/>
                </a:cubicBezTo>
                <a:cubicBezTo>
                  <a:pt x="4535054" y="478309"/>
                  <a:pt x="4233071" y="461357"/>
                  <a:pt x="3914151" y="491056"/>
                </a:cubicBezTo>
                <a:cubicBezTo>
                  <a:pt x="3595231" y="520755"/>
                  <a:pt x="3564569" y="475131"/>
                  <a:pt x="3233700" y="491056"/>
                </a:cubicBezTo>
                <a:cubicBezTo>
                  <a:pt x="2902831" y="506981"/>
                  <a:pt x="2827651" y="506802"/>
                  <a:pt x="2665618" y="491056"/>
                </a:cubicBezTo>
                <a:cubicBezTo>
                  <a:pt x="2503585" y="475310"/>
                  <a:pt x="2206691" y="512227"/>
                  <a:pt x="2041351" y="491056"/>
                </a:cubicBezTo>
                <a:cubicBezTo>
                  <a:pt x="1876011" y="469885"/>
                  <a:pt x="1508104" y="492635"/>
                  <a:pt x="1304717" y="491056"/>
                </a:cubicBezTo>
                <a:cubicBezTo>
                  <a:pt x="1101330" y="489477"/>
                  <a:pt x="891372" y="501524"/>
                  <a:pt x="736634" y="491056"/>
                </a:cubicBezTo>
                <a:cubicBezTo>
                  <a:pt x="581896" y="480588"/>
                  <a:pt x="237442" y="463173"/>
                  <a:pt x="0" y="491056"/>
                </a:cubicBezTo>
                <a:cubicBezTo>
                  <a:pt x="10515" y="300442"/>
                  <a:pt x="19606" y="171846"/>
                  <a:pt x="0" y="0"/>
                </a:cubicBezTo>
                <a:close/>
              </a:path>
              <a:path w="5618398" h="491056" fill="none" extrusionOk="0">
                <a:moveTo>
                  <a:pt x="-101412" y="0"/>
                </a:moveTo>
                <a:cubicBezTo>
                  <a:pt x="-90397" y="153689"/>
                  <a:pt x="-93859" y="252303"/>
                  <a:pt x="-101412" y="491056"/>
                </a:cubicBezTo>
                <a:cubicBezTo>
                  <a:pt x="-118657" y="266276"/>
                  <a:pt x="-105300" y="165028"/>
                  <a:pt x="-101412" y="0"/>
                </a:cubicBezTo>
                <a:close/>
              </a:path>
              <a:path w="5618398" h="491056" fill="none" extrusionOk="0">
                <a:moveTo>
                  <a:pt x="-101412" y="250011"/>
                </a:moveTo>
                <a:cubicBezTo>
                  <a:pt x="-226849" y="199778"/>
                  <a:pt x="-457511" y="75712"/>
                  <a:pt x="-661229" y="-31477"/>
                </a:cubicBezTo>
              </a:path>
              <a:path w="5618398" h="491056" stroke="0" extrusionOk="0">
                <a:moveTo>
                  <a:pt x="0" y="0"/>
                </a:moveTo>
                <a:cubicBezTo>
                  <a:pt x="200250" y="-21913"/>
                  <a:pt x="372428" y="26275"/>
                  <a:pt x="568082" y="0"/>
                </a:cubicBezTo>
                <a:cubicBezTo>
                  <a:pt x="763736" y="-26275"/>
                  <a:pt x="815340" y="11128"/>
                  <a:pt x="1023797" y="0"/>
                </a:cubicBezTo>
                <a:cubicBezTo>
                  <a:pt x="1232255" y="-11128"/>
                  <a:pt x="1428934" y="21502"/>
                  <a:pt x="1648063" y="0"/>
                </a:cubicBezTo>
                <a:cubicBezTo>
                  <a:pt x="1867192" y="-21502"/>
                  <a:pt x="2130579" y="12684"/>
                  <a:pt x="2328514" y="0"/>
                </a:cubicBezTo>
                <a:cubicBezTo>
                  <a:pt x="2526449" y="-12684"/>
                  <a:pt x="2688716" y="-3230"/>
                  <a:pt x="2840412" y="0"/>
                </a:cubicBezTo>
                <a:cubicBezTo>
                  <a:pt x="2992108" y="3230"/>
                  <a:pt x="3328729" y="-23674"/>
                  <a:pt x="3577047" y="0"/>
                </a:cubicBezTo>
                <a:cubicBezTo>
                  <a:pt x="3825366" y="23674"/>
                  <a:pt x="3933158" y="-22664"/>
                  <a:pt x="4201313" y="0"/>
                </a:cubicBezTo>
                <a:cubicBezTo>
                  <a:pt x="4469468" y="22664"/>
                  <a:pt x="4576772" y="5034"/>
                  <a:pt x="4825580" y="0"/>
                </a:cubicBezTo>
                <a:cubicBezTo>
                  <a:pt x="5074388" y="-5034"/>
                  <a:pt x="5430819" y="-16768"/>
                  <a:pt x="5618398" y="0"/>
                </a:cubicBezTo>
                <a:cubicBezTo>
                  <a:pt x="5628686" y="236905"/>
                  <a:pt x="5614713" y="255302"/>
                  <a:pt x="5618398" y="491056"/>
                </a:cubicBezTo>
                <a:cubicBezTo>
                  <a:pt x="5432703" y="503783"/>
                  <a:pt x="5380291" y="512785"/>
                  <a:pt x="5162683" y="491056"/>
                </a:cubicBezTo>
                <a:cubicBezTo>
                  <a:pt x="4945075" y="469327"/>
                  <a:pt x="4706227" y="526141"/>
                  <a:pt x="4426049" y="491056"/>
                </a:cubicBezTo>
                <a:cubicBezTo>
                  <a:pt x="4145871" y="455971"/>
                  <a:pt x="4064250" y="483224"/>
                  <a:pt x="3970335" y="491056"/>
                </a:cubicBezTo>
                <a:cubicBezTo>
                  <a:pt x="3876420" y="498888"/>
                  <a:pt x="3665829" y="504946"/>
                  <a:pt x="3514620" y="491056"/>
                </a:cubicBezTo>
                <a:cubicBezTo>
                  <a:pt x="3363412" y="477166"/>
                  <a:pt x="3068898" y="503028"/>
                  <a:pt x="2890354" y="491056"/>
                </a:cubicBezTo>
                <a:cubicBezTo>
                  <a:pt x="2711810" y="479084"/>
                  <a:pt x="2466874" y="501860"/>
                  <a:pt x="2266087" y="491056"/>
                </a:cubicBezTo>
                <a:cubicBezTo>
                  <a:pt x="2065300" y="480252"/>
                  <a:pt x="1918985" y="482093"/>
                  <a:pt x="1754189" y="491056"/>
                </a:cubicBezTo>
                <a:cubicBezTo>
                  <a:pt x="1589393" y="500019"/>
                  <a:pt x="1415372" y="491952"/>
                  <a:pt x="1129922" y="491056"/>
                </a:cubicBezTo>
                <a:cubicBezTo>
                  <a:pt x="844472" y="490160"/>
                  <a:pt x="381023" y="454257"/>
                  <a:pt x="0" y="491056"/>
                </a:cubicBezTo>
                <a:cubicBezTo>
                  <a:pt x="12011" y="384211"/>
                  <a:pt x="-82" y="227348"/>
                  <a:pt x="0" y="0"/>
                </a:cubicBezTo>
                <a:close/>
              </a:path>
              <a:path w="5618398" h="491056" fill="none" stroke="0" extrusionOk="0">
                <a:moveTo>
                  <a:pt x="-101412" y="0"/>
                </a:moveTo>
                <a:cubicBezTo>
                  <a:pt x="-81372" y="159247"/>
                  <a:pt x="-79392" y="247967"/>
                  <a:pt x="-101412" y="491056"/>
                </a:cubicBezTo>
                <a:cubicBezTo>
                  <a:pt x="-92693" y="293899"/>
                  <a:pt x="-110909" y="108573"/>
                  <a:pt x="-101412" y="0"/>
                </a:cubicBezTo>
                <a:close/>
              </a:path>
              <a:path w="5618398" h="491056" fill="none" stroke="0" extrusionOk="0">
                <a:moveTo>
                  <a:pt x="-101412" y="250011"/>
                </a:moveTo>
                <a:cubicBezTo>
                  <a:pt x="-264219" y="167469"/>
                  <a:pt x="-454569" y="87156"/>
                  <a:pt x="-661229" y="-31477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-6410"/>
                      <a:gd name="adj4" fmla="val -1176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Select a row and click the Edit button, a popup will appear where you can toggle between Enable and Disable</a:t>
            </a:r>
            <a:endParaRPr lang="zh-TW" altLang="en-US" sz="12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363D637-E0F7-4F7D-8D85-A18FAA203872}"/>
              </a:ext>
            </a:extLst>
          </p:cNvPr>
          <p:cNvSpPr/>
          <p:nvPr/>
        </p:nvSpPr>
        <p:spPr>
          <a:xfrm>
            <a:off x="2467871" y="1227534"/>
            <a:ext cx="9237449" cy="306360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4868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文字, 數字, 軟體, 行 的圖片&#10;&#10;自動產生的描述">
            <a:extLst>
              <a:ext uri="{FF2B5EF4-FFF2-40B4-BE49-F238E27FC236}">
                <a16:creationId xmlns:a16="http://schemas.microsoft.com/office/drawing/2014/main" id="{4C6F8CA7-4EC6-439B-8DFA-455178D7B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65" y="1018915"/>
            <a:ext cx="10800000" cy="3804048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/>
              <a:t>Agent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</a:rPr>
              <a:t>Agent report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178F542-4E9B-48EF-BE10-BCAD4BFD6843}"/>
              </a:ext>
            </a:extLst>
          </p:cNvPr>
          <p:cNvSpPr/>
          <p:nvPr/>
        </p:nvSpPr>
        <p:spPr>
          <a:xfrm>
            <a:off x="2709334" y="2800190"/>
            <a:ext cx="9038932" cy="2033078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AB2D0C4-5A68-4135-B4F8-37059B5D07B9}"/>
              </a:ext>
            </a:extLst>
          </p:cNvPr>
          <p:cNvSpPr/>
          <p:nvPr/>
        </p:nvSpPr>
        <p:spPr>
          <a:xfrm>
            <a:off x="1064206" y="3485352"/>
            <a:ext cx="1198135" cy="23998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id="{686E3E91-4812-43D7-8B7A-8DA13E264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933" y="2769360"/>
            <a:ext cx="9030465" cy="1431984"/>
          </a:xfrm>
        </p:spPr>
        <p:txBody>
          <a:bodyPr>
            <a:normAutofit fontScale="92500" lnSpcReduction="20000"/>
          </a:bodyPr>
          <a:lstStyle/>
          <a:p>
            <a:pPr marL="180000" indent="0">
              <a:lnSpc>
                <a:spcPct val="70000"/>
              </a:lnSpc>
              <a:buNone/>
            </a:pPr>
            <a:r>
              <a:rPr lang="en-US" altLang="zh-TW" sz="1600" dirty="0">
                <a:solidFill>
                  <a:srgbClr val="00B0F0"/>
                </a:solidFill>
                <a:latin typeface="+mj-ea"/>
                <a:ea typeface="+mj-ea"/>
                <a:cs typeface="Arial" panose="020B0604020202020204" pitchFamily="34" charset="0"/>
              </a:rPr>
              <a:t>Search criteria: 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Agent account</a:t>
            </a:r>
            <a:r>
              <a:rPr lang="zh-TW" altLang="en-US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enter the account number for logging into the backend system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Agent nickname</a:t>
            </a:r>
            <a:r>
              <a:rPr lang="zh-TW" altLang="en-US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enter the agent nickname (no need to enter the bottom line and currency)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Date</a:t>
            </a:r>
            <a:r>
              <a:rPr lang="zh-TW" altLang="en-US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query all data within the date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300" dirty="0" err="1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TimeZone</a:t>
            </a:r>
            <a:r>
              <a:rPr lang="zh-TW" altLang="en-US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3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view the report time zone</a:t>
            </a:r>
            <a:endParaRPr lang="zh-TW" altLang="en-US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2F6CE4E-5A72-4917-8E33-E58F4FC469C8}"/>
              </a:ext>
            </a:extLst>
          </p:cNvPr>
          <p:cNvSpPr/>
          <p:nvPr/>
        </p:nvSpPr>
        <p:spPr>
          <a:xfrm>
            <a:off x="2683933" y="1786467"/>
            <a:ext cx="8585202" cy="448732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94F96B8-22EB-4B40-A89B-8C3713B8E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12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6E50A19-AC7B-4FE7-A888-564D058AA6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212" b="28293"/>
          <a:stretch/>
        </p:blipFill>
        <p:spPr>
          <a:xfrm>
            <a:off x="922865" y="1027522"/>
            <a:ext cx="1519200" cy="379544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3E69A6EB-984C-4253-AE72-752A0DEF2A2C}"/>
              </a:ext>
            </a:extLst>
          </p:cNvPr>
          <p:cNvSpPr/>
          <p:nvPr/>
        </p:nvSpPr>
        <p:spPr>
          <a:xfrm>
            <a:off x="1064206" y="1082652"/>
            <a:ext cx="1198135" cy="47944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5D2F27F-DCA4-492B-806D-A39866712CC0}"/>
              </a:ext>
            </a:extLst>
          </p:cNvPr>
          <p:cNvSpPr/>
          <p:nvPr/>
        </p:nvSpPr>
        <p:spPr>
          <a:xfrm>
            <a:off x="1094522" y="2861672"/>
            <a:ext cx="1048603" cy="1387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346499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E2F142C7-747F-4D58-B3C3-4041889377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914399" y="1026460"/>
            <a:ext cx="10800000" cy="4628572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711201" y="217501"/>
            <a:ext cx="11480800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微軟正黑體 (標題)"/>
              </a:rPr>
              <a:t>Agent</a:t>
            </a:r>
            <a:r>
              <a:rPr lang="en-US" altLang="zh-TW" spc="-40" dirty="0">
                <a:latin typeface="微軟正黑體 (標題)"/>
              </a:rPr>
              <a:t> </a:t>
            </a:r>
            <a:r>
              <a:rPr lang="en-US" altLang="zh-TW" dirty="0">
                <a:latin typeface="微軟正黑體 (標題)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  <a:latin typeface="微軟正黑體 (標題)"/>
              </a:rPr>
              <a:t>Agent report </a:t>
            </a:r>
            <a:r>
              <a:rPr lang="en-US" altLang="zh-TW" sz="2200" dirty="0">
                <a:latin typeface="微軟正黑體 (標題)"/>
              </a:rPr>
              <a:t>(Result example)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2F6CE4E-5A72-4917-8E33-E58F4FC469C8}"/>
              </a:ext>
            </a:extLst>
          </p:cNvPr>
          <p:cNvSpPr/>
          <p:nvPr/>
        </p:nvSpPr>
        <p:spPr>
          <a:xfrm>
            <a:off x="2768600" y="2954868"/>
            <a:ext cx="8945798" cy="2700164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0C53AC0-D604-4BC2-AE3A-5289CA04ED3E}"/>
              </a:ext>
            </a:extLst>
          </p:cNvPr>
          <p:cNvSpPr/>
          <p:nvPr/>
        </p:nvSpPr>
        <p:spPr>
          <a:xfrm>
            <a:off x="962073" y="4527137"/>
            <a:ext cx="1521736" cy="1108981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7692347-E944-46D4-8709-022E47F66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13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62D9F230-94D3-4790-A805-FE26ED7979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212" b="28293"/>
          <a:stretch/>
        </p:blipFill>
        <p:spPr>
          <a:xfrm>
            <a:off x="922865" y="1046571"/>
            <a:ext cx="1692000" cy="422715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3E69A6EB-984C-4253-AE72-752A0DEF2A2C}"/>
              </a:ext>
            </a:extLst>
          </p:cNvPr>
          <p:cNvSpPr/>
          <p:nvPr/>
        </p:nvSpPr>
        <p:spPr>
          <a:xfrm>
            <a:off x="1169745" y="1061743"/>
            <a:ext cx="1192455" cy="662281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53492A9-ACFA-4950-9D35-20B62988CB78}"/>
              </a:ext>
            </a:extLst>
          </p:cNvPr>
          <p:cNvSpPr/>
          <p:nvPr/>
        </p:nvSpPr>
        <p:spPr>
          <a:xfrm>
            <a:off x="1115450" y="3102996"/>
            <a:ext cx="1176882" cy="152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283001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C9DDDCB1-4CDB-4F73-90E1-23A9AE75A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39" y="1118326"/>
            <a:ext cx="10800000" cy="3746479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/>
              <a:t>Agent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</a:rPr>
              <a:t>Agent user list </a:t>
            </a:r>
            <a:r>
              <a:rPr lang="en-US" altLang="zh-TW" sz="2000" dirty="0"/>
              <a:t>(Result example)</a:t>
            </a:r>
            <a:endParaRPr lang="zh-TW" altLang="en-US" sz="3000" dirty="0">
              <a:latin typeface="+mj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2F6CE4E-5A72-4917-8E33-E58F4FC469C8}"/>
              </a:ext>
            </a:extLst>
          </p:cNvPr>
          <p:cNvSpPr/>
          <p:nvPr/>
        </p:nvSpPr>
        <p:spPr>
          <a:xfrm>
            <a:off x="2472267" y="3014133"/>
            <a:ext cx="9067799" cy="1850672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0C53AC0-D604-4BC2-AE3A-5289CA04ED3E}"/>
              </a:ext>
            </a:extLst>
          </p:cNvPr>
          <p:cNvSpPr/>
          <p:nvPr/>
        </p:nvSpPr>
        <p:spPr>
          <a:xfrm>
            <a:off x="987473" y="3967340"/>
            <a:ext cx="1256194" cy="893937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15EFE93-3A34-4B7E-BFFB-7437915C9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14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98867EB6-8476-47D6-B367-CA803C57AB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035" b="20579"/>
          <a:stretch/>
        </p:blipFill>
        <p:spPr>
          <a:xfrm>
            <a:off x="987473" y="1123114"/>
            <a:ext cx="1368000" cy="3738163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3E69A6EB-984C-4253-AE72-752A0DEF2A2C}"/>
              </a:ext>
            </a:extLst>
          </p:cNvPr>
          <p:cNvSpPr/>
          <p:nvPr/>
        </p:nvSpPr>
        <p:spPr>
          <a:xfrm>
            <a:off x="1262042" y="1173655"/>
            <a:ext cx="818862" cy="47416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D1D818C-97F5-48EA-9E41-BCB9DCDFD41E}"/>
              </a:ext>
            </a:extLst>
          </p:cNvPr>
          <p:cNvSpPr/>
          <p:nvPr/>
        </p:nvSpPr>
        <p:spPr>
          <a:xfrm>
            <a:off x="1119203" y="2852561"/>
            <a:ext cx="961701" cy="1192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19904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+mj-ea"/>
              </a:rPr>
              <a:t>Report center-</a:t>
            </a:r>
            <a:r>
              <a:rPr lang="en-US" altLang="zh-TW" dirty="0">
                <a:solidFill>
                  <a:schemeClr val="accent1"/>
                </a:solidFill>
                <a:latin typeface="+mj-ea"/>
              </a:rPr>
              <a:t>Agency financial report</a:t>
            </a:r>
            <a:endParaRPr lang="zh-TW" altLang="en-US" sz="3000" dirty="0">
              <a:latin typeface="+mj-ea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515393A1-667B-42DC-9E7B-EEB10CFCF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95" y="905934"/>
            <a:ext cx="10800000" cy="443429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B87B004-B2F4-4A2E-8B4D-704867CBB76D}"/>
              </a:ext>
            </a:extLst>
          </p:cNvPr>
          <p:cNvSpPr/>
          <p:nvPr/>
        </p:nvSpPr>
        <p:spPr>
          <a:xfrm>
            <a:off x="930729" y="4279129"/>
            <a:ext cx="1468413" cy="103569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id="{83576103-0DCB-426C-8DA6-AEEC04CA9C0C}"/>
              </a:ext>
            </a:extLst>
          </p:cNvPr>
          <p:cNvSpPr txBox="1">
            <a:spLocks/>
          </p:cNvSpPr>
          <p:nvPr/>
        </p:nvSpPr>
        <p:spPr>
          <a:xfrm>
            <a:off x="2566277" y="2321830"/>
            <a:ext cx="9147518" cy="2402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0">
              <a:buFont typeface="Franklin Gothic Book" panose="020B0503020102020204" pitchFamily="34" charset="0"/>
              <a:buNone/>
            </a:pPr>
            <a:r>
              <a:rPr lang="en-US" altLang="zh-TW" sz="1800" dirty="0">
                <a:solidFill>
                  <a:srgbClr val="00B0F0"/>
                </a:solidFill>
                <a:latin typeface="+mj-ea"/>
                <a:ea typeface="+mj-ea"/>
                <a:cs typeface="Arial" panose="020B0604020202020204" pitchFamily="34" charset="0"/>
              </a:rPr>
              <a:t>Search criteria: 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Agent account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enter the agent account used to log in to the backend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Agent nickname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enter the nickname of the agent account (no need to enter the base and currency)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Report type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can choose Daily, Monthly or Customize</a:t>
            </a:r>
          </a:p>
          <a:p>
            <a:pPr marL="228600" indent="-228600" algn="just">
              <a:lnSpc>
                <a:spcPct val="100000"/>
              </a:lnSpc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Date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Query all data within this date</a:t>
            </a:r>
          </a:p>
          <a:p>
            <a:pPr marL="228600" indent="-228600">
              <a:lnSpc>
                <a:spcPct val="100000"/>
              </a:lnSpc>
              <a:buFont typeface="+mj-lt"/>
              <a:buAutoNum type="arabicPeriod"/>
            </a:pPr>
            <a:r>
              <a:rPr lang="en-US" altLang="zh-TW" sz="1200" dirty="0" err="1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TimeZone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No need to select a query,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     the system will automatically calculate the corresponding time zone based on the account settings all data within this date</a:t>
            </a:r>
          </a:p>
          <a:p>
            <a:pPr marL="228600" indent="-228600" algn="just">
              <a:buFont typeface="+mj-lt"/>
              <a:buAutoNum type="arabicPeriod"/>
            </a:pPr>
            <a:endParaRPr lang="zh-TW" altLang="en-US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7776245-2590-4C4A-B86E-E2DFCDEBD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15</a:t>
            </a:fld>
            <a:endParaRPr lang="zh-TW" altLang="en-US"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244186C3-99FD-40DF-B68B-A3100D8206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035" b="20579"/>
          <a:stretch/>
        </p:blipFill>
        <p:spPr>
          <a:xfrm>
            <a:off x="921204" y="913563"/>
            <a:ext cx="1584000" cy="43284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8ED2874-C5B9-4021-8CFB-EFDF493EE632}"/>
              </a:ext>
            </a:extLst>
          </p:cNvPr>
          <p:cNvSpPr/>
          <p:nvPr/>
        </p:nvSpPr>
        <p:spPr>
          <a:xfrm>
            <a:off x="1094604" y="955266"/>
            <a:ext cx="1304538" cy="64055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81FCB2C-6BA8-462F-AF4F-89D3E34C1FBF}"/>
              </a:ext>
            </a:extLst>
          </p:cNvPr>
          <p:cNvSpPr/>
          <p:nvPr/>
        </p:nvSpPr>
        <p:spPr>
          <a:xfrm>
            <a:off x="1088135" y="2912024"/>
            <a:ext cx="1102616" cy="13597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8553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BF41AD14-37C2-425A-A3D1-67EC61410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531" y="914400"/>
            <a:ext cx="10800000" cy="5183730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微軟正黑體 (標題)"/>
              </a:rPr>
              <a:t>Report center-</a:t>
            </a:r>
            <a:r>
              <a:rPr lang="en-US" altLang="zh-TW" dirty="0">
                <a:solidFill>
                  <a:schemeClr val="accent1"/>
                </a:solidFill>
                <a:latin typeface="微軟正黑體 (標題)"/>
              </a:rPr>
              <a:t>Agency financial report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4" name="圖說文字: 直線加上框線和強調線 13">
            <a:extLst>
              <a:ext uri="{FF2B5EF4-FFF2-40B4-BE49-F238E27FC236}">
                <a16:creationId xmlns:a16="http://schemas.microsoft.com/office/drawing/2014/main" id="{D44CA79B-7490-456D-9A8B-C72264BC8816}"/>
              </a:ext>
            </a:extLst>
          </p:cNvPr>
          <p:cNvSpPr/>
          <p:nvPr/>
        </p:nvSpPr>
        <p:spPr>
          <a:xfrm>
            <a:off x="7971847" y="1240420"/>
            <a:ext cx="1304538" cy="358749"/>
          </a:xfrm>
          <a:custGeom>
            <a:avLst/>
            <a:gdLst>
              <a:gd name="connsiteX0" fmla="*/ 0 w 1304538"/>
              <a:gd name="connsiteY0" fmla="*/ 0 h 358749"/>
              <a:gd name="connsiteX1" fmla="*/ 652269 w 1304538"/>
              <a:gd name="connsiteY1" fmla="*/ 0 h 358749"/>
              <a:gd name="connsiteX2" fmla="*/ 1304538 w 1304538"/>
              <a:gd name="connsiteY2" fmla="*/ 0 h 358749"/>
              <a:gd name="connsiteX3" fmla="*/ 1304538 w 1304538"/>
              <a:gd name="connsiteY3" fmla="*/ 358749 h 358749"/>
              <a:gd name="connsiteX4" fmla="*/ 626178 w 1304538"/>
              <a:gd name="connsiteY4" fmla="*/ 358749 h 358749"/>
              <a:gd name="connsiteX5" fmla="*/ 0 w 1304538"/>
              <a:gd name="connsiteY5" fmla="*/ 358749 h 358749"/>
              <a:gd name="connsiteX6" fmla="*/ 0 w 1304538"/>
              <a:gd name="connsiteY6" fmla="*/ 0 h 358749"/>
              <a:gd name="connsiteX0" fmla="*/ -23547 w 1304538"/>
              <a:gd name="connsiteY0" fmla="*/ 0 h 358749"/>
              <a:gd name="connsiteX1" fmla="*/ -23547 w 1304538"/>
              <a:gd name="connsiteY1" fmla="*/ 358749 h 358749"/>
              <a:gd name="connsiteX2" fmla="*/ -23547 w 1304538"/>
              <a:gd name="connsiteY2" fmla="*/ 0 h 358749"/>
              <a:gd name="connsiteX0" fmla="*/ -23547 w 1304538"/>
              <a:gd name="connsiteY0" fmla="*/ 182650 h 358749"/>
              <a:gd name="connsiteX1" fmla="*/ -248241 w 1304538"/>
              <a:gd name="connsiteY1" fmla="*/ 449523 h 35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04538" h="358749" fill="none" extrusionOk="0">
                <a:moveTo>
                  <a:pt x="0" y="0"/>
                </a:moveTo>
                <a:cubicBezTo>
                  <a:pt x="299230" y="-28551"/>
                  <a:pt x="451443" y="25369"/>
                  <a:pt x="652269" y="0"/>
                </a:cubicBezTo>
                <a:cubicBezTo>
                  <a:pt x="853095" y="-25369"/>
                  <a:pt x="1090143" y="-17702"/>
                  <a:pt x="1304538" y="0"/>
                </a:cubicBezTo>
                <a:cubicBezTo>
                  <a:pt x="1318698" y="117731"/>
                  <a:pt x="1311548" y="220071"/>
                  <a:pt x="1304538" y="358749"/>
                </a:cubicBezTo>
                <a:cubicBezTo>
                  <a:pt x="971985" y="332014"/>
                  <a:pt x="868870" y="338462"/>
                  <a:pt x="626178" y="358749"/>
                </a:cubicBezTo>
                <a:cubicBezTo>
                  <a:pt x="383486" y="379036"/>
                  <a:pt x="200329" y="389079"/>
                  <a:pt x="0" y="358749"/>
                </a:cubicBezTo>
                <a:cubicBezTo>
                  <a:pt x="8055" y="257402"/>
                  <a:pt x="-15521" y="97818"/>
                  <a:pt x="0" y="0"/>
                </a:cubicBezTo>
                <a:close/>
              </a:path>
              <a:path w="1304538" h="358749" fill="none" extrusionOk="0">
                <a:moveTo>
                  <a:pt x="-23547" y="0"/>
                </a:moveTo>
                <a:cubicBezTo>
                  <a:pt x="-7672" y="153837"/>
                  <a:pt x="-15077" y="281218"/>
                  <a:pt x="-23547" y="358749"/>
                </a:cubicBezTo>
                <a:cubicBezTo>
                  <a:pt x="-14266" y="229361"/>
                  <a:pt x="-39433" y="166966"/>
                  <a:pt x="-23547" y="0"/>
                </a:cubicBezTo>
                <a:close/>
              </a:path>
              <a:path w="1304538" h="358749" fill="none" extrusionOk="0">
                <a:moveTo>
                  <a:pt x="-23547" y="182650"/>
                </a:moveTo>
                <a:cubicBezTo>
                  <a:pt x="-111851" y="284482"/>
                  <a:pt x="-177997" y="362737"/>
                  <a:pt x="-248241" y="449523"/>
                </a:cubicBezTo>
              </a:path>
              <a:path w="1304538" h="358749" stroke="0" extrusionOk="0">
                <a:moveTo>
                  <a:pt x="0" y="0"/>
                </a:moveTo>
                <a:cubicBezTo>
                  <a:pt x="217127" y="6747"/>
                  <a:pt x="374000" y="-8130"/>
                  <a:pt x="639224" y="0"/>
                </a:cubicBezTo>
                <a:cubicBezTo>
                  <a:pt x="904448" y="8130"/>
                  <a:pt x="1166347" y="2447"/>
                  <a:pt x="1304538" y="0"/>
                </a:cubicBezTo>
                <a:cubicBezTo>
                  <a:pt x="1287388" y="81663"/>
                  <a:pt x="1305496" y="244083"/>
                  <a:pt x="1304538" y="358749"/>
                </a:cubicBezTo>
                <a:cubicBezTo>
                  <a:pt x="1149368" y="348366"/>
                  <a:pt x="815515" y="344601"/>
                  <a:pt x="691405" y="358749"/>
                </a:cubicBezTo>
                <a:cubicBezTo>
                  <a:pt x="567295" y="372897"/>
                  <a:pt x="191509" y="391418"/>
                  <a:pt x="0" y="358749"/>
                </a:cubicBezTo>
                <a:cubicBezTo>
                  <a:pt x="11308" y="181992"/>
                  <a:pt x="-8939" y="153241"/>
                  <a:pt x="0" y="0"/>
                </a:cubicBezTo>
                <a:close/>
              </a:path>
              <a:path w="1304538" h="358749" fill="none" stroke="0" extrusionOk="0">
                <a:moveTo>
                  <a:pt x="-23547" y="0"/>
                </a:moveTo>
                <a:cubicBezTo>
                  <a:pt x="-40269" y="160952"/>
                  <a:pt x="-7624" y="222669"/>
                  <a:pt x="-23547" y="358749"/>
                </a:cubicBezTo>
                <a:cubicBezTo>
                  <a:pt x="-9741" y="226676"/>
                  <a:pt x="-11912" y="130595"/>
                  <a:pt x="-23547" y="0"/>
                </a:cubicBezTo>
                <a:close/>
              </a:path>
              <a:path w="1304538" h="358749" fill="none" stroke="0" extrusionOk="0">
                <a:moveTo>
                  <a:pt x="-23547" y="182650"/>
                </a:moveTo>
                <a:cubicBezTo>
                  <a:pt x="-88126" y="254413"/>
                  <a:pt x="-155057" y="354579"/>
                  <a:pt x="-248241" y="449523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125303"/>
                      <a:gd name="adj4" fmla="val -1902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Daily example</a:t>
            </a:r>
            <a:endParaRPr lang="zh-TW" altLang="en-US" sz="1200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0AE9A80-A7CE-44A6-B5BE-B6ED04709473}"/>
              </a:ext>
            </a:extLst>
          </p:cNvPr>
          <p:cNvSpPr/>
          <p:nvPr/>
        </p:nvSpPr>
        <p:spPr>
          <a:xfrm>
            <a:off x="914398" y="4340480"/>
            <a:ext cx="1484743" cy="117131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3365EF0-E4CB-4065-8AB1-08E2049A7961}"/>
              </a:ext>
            </a:extLst>
          </p:cNvPr>
          <p:cNvSpPr/>
          <p:nvPr/>
        </p:nvSpPr>
        <p:spPr>
          <a:xfrm>
            <a:off x="1055069" y="3488845"/>
            <a:ext cx="1222464" cy="2280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D2DCE8F-C869-4BB2-BF19-13DBAA01B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16</a:t>
            </a:fld>
            <a:endParaRPr lang="zh-TW" altLang="en-US"/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24A7C0BB-6429-459D-AB9C-CD808B5586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035" b="20579"/>
          <a:stretch/>
        </p:blipFill>
        <p:spPr>
          <a:xfrm>
            <a:off x="890056" y="921150"/>
            <a:ext cx="1656000" cy="4525146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4EBC2FE3-3F6A-43E9-95C8-74ABFD412201}"/>
              </a:ext>
            </a:extLst>
          </p:cNvPr>
          <p:cNvSpPr/>
          <p:nvPr/>
        </p:nvSpPr>
        <p:spPr>
          <a:xfrm>
            <a:off x="972995" y="1033734"/>
            <a:ext cx="1304538" cy="64055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C8BEBB1-9DA1-47C7-A648-D0F0E2AF39FA}"/>
              </a:ext>
            </a:extLst>
          </p:cNvPr>
          <p:cNvSpPr/>
          <p:nvPr/>
        </p:nvSpPr>
        <p:spPr>
          <a:xfrm>
            <a:off x="1054081" y="3019425"/>
            <a:ext cx="1146194" cy="13321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22" name="圖片 21">
            <a:extLst>
              <a:ext uri="{FF2B5EF4-FFF2-40B4-BE49-F238E27FC236}">
                <a16:creationId xmlns:a16="http://schemas.microsoft.com/office/drawing/2014/main" id="{2493CE0E-9769-4BBA-985E-03CB41E172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1416" y="1954328"/>
            <a:ext cx="1959810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5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圖片 20">
            <a:extLst>
              <a:ext uri="{FF2B5EF4-FFF2-40B4-BE49-F238E27FC236}">
                <a16:creationId xmlns:a16="http://schemas.microsoft.com/office/drawing/2014/main" id="{AF2A8ED0-655E-451B-96E2-2535D17A7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931334"/>
            <a:ext cx="10800000" cy="4161012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微軟正黑體 (標題)"/>
              </a:rPr>
              <a:t>Report center-</a:t>
            </a:r>
            <a:r>
              <a:rPr lang="en-US" altLang="zh-TW" dirty="0">
                <a:solidFill>
                  <a:schemeClr val="accent1"/>
                </a:solidFill>
                <a:latin typeface="微軟正黑體 (標題)"/>
              </a:rPr>
              <a:t>Agency financial report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B87B004-B2F4-4A2E-8B4D-704867CBB76D}"/>
              </a:ext>
            </a:extLst>
          </p:cNvPr>
          <p:cNvSpPr/>
          <p:nvPr/>
        </p:nvSpPr>
        <p:spPr>
          <a:xfrm>
            <a:off x="950959" y="4097866"/>
            <a:ext cx="1394308" cy="99448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9DCBA9E9-39F5-4960-9182-E44D2B521376}"/>
              </a:ext>
            </a:extLst>
          </p:cNvPr>
          <p:cNvSpPr txBox="1"/>
          <p:nvPr/>
        </p:nvSpPr>
        <p:spPr>
          <a:xfrm>
            <a:off x="6677025" y="5092346"/>
            <a:ext cx="5037375" cy="338554"/>
          </a:xfrm>
          <a:custGeom>
            <a:avLst/>
            <a:gdLst>
              <a:gd name="connsiteX0" fmla="*/ 0 w 5037375"/>
              <a:gd name="connsiteY0" fmla="*/ 0 h 338554"/>
              <a:gd name="connsiteX1" fmla="*/ 408587 w 5037375"/>
              <a:gd name="connsiteY1" fmla="*/ 0 h 338554"/>
              <a:gd name="connsiteX2" fmla="*/ 1069043 w 5037375"/>
              <a:gd name="connsiteY2" fmla="*/ 0 h 338554"/>
              <a:gd name="connsiteX3" fmla="*/ 1578377 w 5037375"/>
              <a:gd name="connsiteY3" fmla="*/ 0 h 338554"/>
              <a:gd name="connsiteX4" fmla="*/ 2138086 w 5037375"/>
              <a:gd name="connsiteY4" fmla="*/ 0 h 338554"/>
              <a:gd name="connsiteX5" fmla="*/ 2798542 w 5037375"/>
              <a:gd name="connsiteY5" fmla="*/ 0 h 338554"/>
              <a:gd name="connsiteX6" fmla="*/ 3307876 w 5037375"/>
              <a:gd name="connsiteY6" fmla="*/ 0 h 338554"/>
              <a:gd name="connsiteX7" fmla="*/ 3766837 w 5037375"/>
              <a:gd name="connsiteY7" fmla="*/ 0 h 338554"/>
              <a:gd name="connsiteX8" fmla="*/ 4276172 w 5037375"/>
              <a:gd name="connsiteY8" fmla="*/ 0 h 338554"/>
              <a:gd name="connsiteX9" fmla="*/ 5037375 w 5037375"/>
              <a:gd name="connsiteY9" fmla="*/ 0 h 338554"/>
              <a:gd name="connsiteX10" fmla="*/ 5037375 w 5037375"/>
              <a:gd name="connsiteY10" fmla="*/ 338554 h 338554"/>
              <a:gd name="connsiteX11" fmla="*/ 4528040 w 5037375"/>
              <a:gd name="connsiteY11" fmla="*/ 338554 h 338554"/>
              <a:gd name="connsiteX12" fmla="*/ 3867585 w 5037375"/>
              <a:gd name="connsiteY12" fmla="*/ 338554 h 338554"/>
              <a:gd name="connsiteX13" fmla="*/ 3408624 w 5037375"/>
              <a:gd name="connsiteY13" fmla="*/ 338554 h 338554"/>
              <a:gd name="connsiteX14" fmla="*/ 2949663 w 5037375"/>
              <a:gd name="connsiteY14" fmla="*/ 338554 h 338554"/>
              <a:gd name="connsiteX15" fmla="*/ 2289207 w 5037375"/>
              <a:gd name="connsiteY15" fmla="*/ 338554 h 338554"/>
              <a:gd name="connsiteX16" fmla="*/ 1880620 w 5037375"/>
              <a:gd name="connsiteY16" fmla="*/ 338554 h 338554"/>
              <a:gd name="connsiteX17" fmla="*/ 1270538 w 5037375"/>
              <a:gd name="connsiteY17" fmla="*/ 338554 h 338554"/>
              <a:gd name="connsiteX18" fmla="*/ 710830 w 5037375"/>
              <a:gd name="connsiteY18" fmla="*/ 338554 h 338554"/>
              <a:gd name="connsiteX19" fmla="*/ 0 w 5037375"/>
              <a:gd name="connsiteY19" fmla="*/ 338554 h 338554"/>
              <a:gd name="connsiteX20" fmla="*/ 0 w 5037375"/>
              <a:gd name="connsiteY20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37375" h="338554" extrusionOk="0">
                <a:moveTo>
                  <a:pt x="0" y="0"/>
                </a:moveTo>
                <a:cubicBezTo>
                  <a:pt x="123304" y="-560"/>
                  <a:pt x="298169" y="28904"/>
                  <a:pt x="408587" y="0"/>
                </a:cubicBezTo>
                <a:cubicBezTo>
                  <a:pt x="519005" y="-28904"/>
                  <a:pt x="875213" y="75370"/>
                  <a:pt x="1069043" y="0"/>
                </a:cubicBezTo>
                <a:cubicBezTo>
                  <a:pt x="1262873" y="-75370"/>
                  <a:pt x="1379232" y="39604"/>
                  <a:pt x="1578377" y="0"/>
                </a:cubicBezTo>
                <a:cubicBezTo>
                  <a:pt x="1777522" y="-39604"/>
                  <a:pt x="1923453" y="7679"/>
                  <a:pt x="2138086" y="0"/>
                </a:cubicBezTo>
                <a:cubicBezTo>
                  <a:pt x="2352719" y="-7679"/>
                  <a:pt x="2611831" y="58296"/>
                  <a:pt x="2798542" y="0"/>
                </a:cubicBezTo>
                <a:cubicBezTo>
                  <a:pt x="2985253" y="-58296"/>
                  <a:pt x="3063878" y="32185"/>
                  <a:pt x="3307876" y="0"/>
                </a:cubicBezTo>
                <a:cubicBezTo>
                  <a:pt x="3551874" y="-32185"/>
                  <a:pt x="3671777" y="7470"/>
                  <a:pt x="3766837" y="0"/>
                </a:cubicBezTo>
                <a:cubicBezTo>
                  <a:pt x="3861897" y="-7470"/>
                  <a:pt x="4129155" y="10281"/>
                  <a:pt x="4276172" y="0"/>
                </a:cubicBezTo>
                <a:cubicBezTo>
                  <a:pt x="4423190" y="-10281"/>
                  <a:pt x="4781749" y="23558"/>
                  <a:pt x="5037375" y="0"/>
                </a:cubicBezTo>
                <a:cubicBezTo>
                  <a:pt x="5058314" y="168367"/>
                  <a:pt x="5023468" y="206123"/>
                  <a:pt x="5037375" y="338554"/>
                </a:cubicBezTo>
                <a:cubicBezTo>
                  <a:pt x="4854612" y="395050"/>
                  <a:pt x="4640402" y="332411"/>
                  <a:pt x="4528040" y="338554"/>
                </a:cubicBezTo>
                <a:cubicBezTo>
                  <a:pt x="4415679" y="344697"/>
                  <a:pt x="4000912" y="284655"/>
                  <a:pt x="3867585" y="338554"/>
                </a:cubicBezTo>
                <a:cubicBezTo>
                  <a:pt x="3734259" y="392453"/>
                  <a:pt x="3617627" y="319959"/>
                  <a:pt x="3408624" y="338554"/>
                </a:cubicBezTo>
                <a:cubicBezTo>
                  <a:pt x="3199621" y="357149"/>
                  <a:pt x="3176451" y="302019"/>
                  <a:pt x="2949663" y="338554"/>
                </a:cubicBezTo>
                <a:cubicBezTo>
                  <a:pt x="2722875" y="375089"/>
                  <a:pt x="2567172" y="261564"/>
                  <a:pt x="2289207" y="338554"/>
                </a:cubicBezTo>
                <a:cubicBezTo>
                  <a:pt x="2011242" y="415544"/>
                  <a:pt x="2066843" y="318946"/>
                  <a:pt x="1880620" y="338554"/>
                </a:cubicBezTo>
                <a:cubicBezTo>
                  <a:pt x="1694397" y="358162"/>
                  <a:pt x="1505208" y="333976"/>
                  <a:pt x="1270538" y="338554"/>
                </a:cubicBezTo>
                <a:cubicBezTo>
                  <a:pt x="1035868" y="343132"/>
                  <a:pt x="962530" y="317565"/>
                  <a:pt x="710830" y="338554"/>
                </a:cubicBezTo>
                <a:cubicBezTo>
                  <a:pt x="459130" y="359543"/>
                  <a:pt x="173775" y="265544"/>
                  <a:pt x="0" y="338554"/>
                </a:cubicBezTo>
                <a:cubicBezTo>
                  <a:pt x="-25899" y="227798"/>
                  <a:pt x="25425" y="128636"/>
                  <a:pt x="0" y="0"/>
                </a:cubicBezTo>
                <a:close/>
              </a:path>
            </a:pathLst>
          </a:custGeom>
          <a:noFill/>
          <a:ln cap="rnd">
            <a:noFill/>
            <a:round/>
            <a:extLst>
              <a:ext uri="{C807C97D-BFC1-408E-A445-0C87EB9F89A2}">
                <ask:lineSketchStyleProps xmlns:ask="http://schemas.microsoft.com/office/drawing/2018/sketchyshapes" sd="320302369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600" dirty="0">
                <a:latin typeface="+mj-ea"/>
                <a:ea typeface="+mj-ea"/>
                <a:cs typeface="Arial" panose="020B0604020202020204" pitchFamily="34" charset="0"/>
              </a:rPr>
              <a:t>Bills are usually provided in </a:t>
            </a:r>
            <a:r>
              <a:rPr lang="en-US" altLang="zh-TW" sz="16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monthly report</a:t>
            </a:r>
            <a:r>
              <a:rPr lang="en-US" altLang="zh-TW" sz="1600" dirty="0">
                <a:latin typeface="+mj-ea"/>
                <a:ea typeface="+mj-ea"/>
                <a:cs typeface="Arial" panose="020B0604020202020204" pitchFamily="34" charset="0"/>
              </a:rPr>
              <a:t> mode</a:t>
            </a:r>
            <a:endParaRPr lang="en-US" altLang="zh-TW" sz="1600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A7E5D14-8DFB-41BF-BA2F-5355C4AF57D5}"/>
              </a:ext>
            </a:extLst>
          </p:cNvPr>
          <p:cNvSpPr/>
          <p:nvPr/>
        </p:nvSpPr>
        <p:spPr>
          <a:xfrm>
            <a:off x="1086137" y="3307831"/>
            <a:ext cx="1055930" cy="21430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501C49A-091C-4336-8D35-F02A2714C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17</a:t>
            </a:fld>
            <a:endParaRPr lang="zh-TW" altLang="en-US"/>
          </a:p>
        </p:txBody>
      </p:sp>
      <p:sp>
        <p:nvSpPr>
          <p:cNvPr id="11" name="圖說文字: 直線加上框線和強調線 10">
            <a:extLst>
              <a:ext uri="{FF2B5EF4-FFF2-40B4-BE49-F238E27FC236}">
                <a16:creationId xmlns:a16="http://schemas.microsoft.com/office/drawing/2014/main" id="{9736B3F8-7898-4FF1-B1CE-2065DD308735}"/>
              </a:ext>
            </a:extLst>
          </p:cNvPr>
          <p:cNvSpPr/>
          <p:nvPr/>
        </p:nvSpPr>
        <p:spPr>
          <a:xfrm>
            <a:off x="9568138" y="1212192"/>
            <a:ext cx="1500890" cy="358749"/>
          </a:xfrm>
          <a:custGeom>
            <a:avLst/>
            <a:gdLst>
              <a:gd name="connsiteX0" fmla="*/ 0 w 1500890"/>
              <a:gd name="connsiteY0" fmla="*/ 0 h 358749"/>
              <a:gd name="connsiteX1" fmla="*/ 515306 w 1500890"/>
              <a:gd name="connsiteY1" fmla="*/ 0 h 358749"/>
              <a:gd name="connsiteX2" fmla="*/ 1000593 w 1500890"/>
              <a:gd name="connsiteY2" fmla="*/ 0 h 358749"/>
              <a:gd name="connsiteX3" fmla="*/ 1500890 w 1500890"/>
              <a:gd name="connsiteY3" fmla="*/ 0 h 358749"/>
              <a:gd name="connsiteX4" fmla="*/ 1500890 w 1500890"/>
              <a:gd name="connsiteY4" fmla="*/ 358749 h 358749"/>
              <a:gd name="connsiteX5" fmla="*/ 1000593 w 1500890"/>
              <a:gd name="connsiteY5" fmla="*/ 358749 h 358749"/>
              <a:gd name="connsiteX6" fmla="*/ 530314 w 1500890"/>
              <a:gd name="connsiteY6" fmla="*/ 358749 h 358749"/>
              <a:gd name="connsiteX7" fmla="*/ 0 w 1500890"/>
              <a:gd name="connsiteY7" fmla="*/ 358749 h 358749"/>
              <a:gd name="connsiteX8" fmla="*/ 0 w 1500890"/>
              <a:gd name="connsiteY8" fmla="*/ 0 h 358749"/>
              <a:gd name="connsiteX0" fmla="*/ -27091 w 1500890"/>
              <a:gd name="connsiteY0" fmla="*/ 0 h 358749"/>
              <a:gd name="connsiteX1" fmla="*/ -27091 w 1500890"/>
              <a:gd name="connsiteY1" fmla="*/ 358749 h 358749"/>
              <a:gd name="connsiteX2" fmla="*/ -27091 w 1500890"/>
              <a:gd name="connsiteY2" fmla="*/ 0 h 358749"/>
              <a:gd name="connsiteX0" fmla="*/ -27091 w 1500890"/>
              <a:gd name="connsiteY0" fmla="*/ 182650 h 358749"/>
              <a:gd name="connsiteX1" fmla="*/ -285604 w 1500890"/>
              <a:gd name="connsiteY1" fmla="*/ 449523 h 35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0890" h="358749" fill="none" extrusionOk="0">
                <a:moveTo>
                  <a:pt x="0" y="0"/>
                </a:moveTo>
                <a:cubicBezTo>
                  <a:pt x="149185" y="-14860"/>
                  <a:pt x="325487" y="8695"/>
                  <a:pt x="515306" y="0"/>
                </a:cubicBezTo>
                <a:cubicBezTo>
                  <a:pt x="705125" y="-8695"/>
                  <a:pt x="795761" y="-11314"/>
                  <a:pt x="1000593" y="0"/>
                </a:cubicBezTo>
                <a:cubicBezTo>
                  <a:pt x="1205425" y="11314"/>
                  <a:pt x="1268922" y="20972"/>
                  <a:pt x="1500890" y="0"/>
                </a:cubicBezTo>
                <a:cubicBezTo>
                  <a:pt x="1499048" y="165565"/>
                  <a:pt x="1491678" y="214557"/>
                  <a:pt x="1500890" y="358749"/>
                </a:cubicBezTo>
                <a:cubicBezTo>
                  <a:pt x="1398287" y="361469"/>
                  <a:pt x="1154009" y="373843"/>
                  <a:pt x="1000593" y="358749"/>
                </a:cubicBezTo>
                <a:cubicBezTo>
                  <a:pt x="847177" y="343655"/>
                  <a:pt x="763872" y="358970"/>
                  <a:pt x="530314" y="358749"/>
                </a:cubicBezTo>
                <a:cubicBezTo>
                  <a:pt x="296756" y="358528"/>
                  <a:pt x="150154" y="368332"/>
                  <a:pt x="0" y="358749"/>
                </a:cubicBezTo>
                <a:cubicBezTo>
                  <a:pt x="11635" y="238220"/>
                  <a:pt x="10841" y="158102"/>
                  <a:pt x="0" y="0"/>
                </a:cubicBezTo>
                <a:close/>
              </a:path>
              <a:path w="1500890" h="358749" fill="none" extrusionOk="0">
                <a:moveTo>
                  <a:pt x="-27091" y="0"/>
                </a:moveTo>
                <a:cubicBezTo>
                  <a:pt x="-27259" y="118010"/>
                  <a:pt x="-13946" y="194316"/>
                  <a:pt x="-27091" y="358749"/>
                </a:cubicBezTo>
                <a:cubicBezTo>
                  <a:pt x="-25896" y="206312"/>
                  <a:pt x="-35749" y="146634"/>
                  <a:pt x="-27091" y="0"/>
                </a:cubicBezTo>
                <a:close/>
              </a:path>
              <a:path w="1500890" h="358749" fill="none" extrusionOk="0">
                <a:moveTo>
                  <a:pt x="-27091" y="182650"/>
                </a:moveTo>
                <a:cubicBezTo>
                  <a:pt x="-114304" y="278002"/>
                  <a:pt x="-184175" y="326859"/>
                  <a:pt x="-285604" y="449523"/>
                </a:cubicBezTo>
              </a:path>
              <a:path w="1500890" h="358749" stroke="0" extrusionOk="0">
                <a:moveTo>
                  <a:pt x="0" y="0"/>
                </a:moveTo>
                <a:cubicBezTo>
                  <a:pt x="223976" y="-12984"/>
                  <a:pt x="333449" y="-19537"/>
                  <a:pt x="485288" y="0"/>
                </a:cubicBezTo>
                <a:cubicBezTo>
                  <a:pt x="637127" y="19537"/>
                  <a:pt x="790253" y="22147"/>
                  <a:pt x="940558" y="0"/>
                </a:cubicBezTo>
                <a:cubicBezTo>
                  <a:pt x="1090863" y="-22147"/>
                  <a:pt x="1223389" y="-704"/>
                  <a:pt x="1500890" y="0"/>
                </a:cubicBezTo>
                <a:cubicBezTo>
                  <a:pt x="1503656" y="172912"/>
                  <a:pt x="1514379" y="263782"/>
                  <a:pt x="1500890" y="358749"/>
                </a:cubicBezTo>
                <a:cubicBezTo>
                  <a:pt x="1282749" y="356891"/>
                  <a:pt x="1168029" y="350032"/>
                  <a:pt x="970576" y="358749"/>
                </a:cubicBezTo>
                <a:cubicBezTo>
                  <a:pt x="773123" y="367466"/>
                  <a:pt x="671238" y="368851"/>
                  <a:pt x="455270" y="358749"/>
                </a:cubicBezTo>
                <a:cubicBezTo>
                  <a:pt x="239302" y="348647"/>
                  <a:pt x="106906" y="348412"/>
                  <a:pt x="0" y="358749"/>
                </a:cubicBezTo>
                <a:cubicBezTo>
                  <a:pt x="880" y="238254"/>
                  <a:pt x="414" y="116113"/>
                  <a:pt x="0" y="0"/>
                </a:cubicBezTo>
                <a:close/>
              </a:path>
              <a:path w="1500890" h="358749" fill="none" stroke="0" extrusionOk="0">
                <a:moveTo>
                  <a:pt x="-27091" y="0"/>
                </a:moveTo>
                <a:cubicBezTo>
                  <a:pt x="-18621" y="173594"/>
                  <a:pt x="-23860" y="240378"/>
                  <a:pt x="-27091" y="358749"/>
                </a:cubicBezTo>
                <a:cubicBezTo>
                  <a:pt x="-42977" y="274591"/>
                  <a:pt x="-16842" y="138429"/>
                  <a:pt x="-27091" y="0"/>
                </a:cubicBezTo>
                <a:close/>
              </a:path>
              <a:path w="1500890" h="358749" fill="none" stroke="0" extrusionOk="0">
                <a:moveTo>
                  <a:pt x="-27091" y="182650"/>
                </a:moveTo>
                <a:cubicBezTo>
                  <a:pt x="-119081" y="271076"/>
                  <a:pt x="-206129" y="382200"/>
                  <a:pt x="-285604" y="449523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125303"/>
                      <a:gd name="adj4" fmla="val -19029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Monthly example</a:t>
            </a:r>
            <a:endParaRPr lang="zh-TW" altLang="en-US" sz="1200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20" name="圖片 19">
            <a:extLst>
              <a:ext uri="{FF2B5EF4-FFF2-40B4-BE49-F238E27FC236}">
                <a16:creationId xmlns:a16="http://schemas.microsoft.com/office/drawing/2014/main" id="{B3C133D2-8D4C-4962-A35D-6C63487BBA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035" b="20579"/>
          <a:stretch/>
        </p:blipFill>
        <p:spPr>
          <a:xfrm>
            <a:off x="922384" y="939944"/>
            <a:ext cx="1548000" cy="4230028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8CCF21BA-BB1D-4537-AF68-A5ECC738C2D4}"/>
              </a:ext>
            </a:extLst>
          </p:cNvPr>
          <p:cNvSpPr/>
          <p:nvPr/>
        </p:nvSpPr>
        <p:spPr>
          <a:xfrm>
            <a:off x="1145715" y="1033563"/>
            <a:ext cx="1101338" cy="51832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73E385D-9DE1-4F1E-B706-D3D4D067D9CF}"/>
              </a:ext>
            </a:extLst>
          </p:cNvPr>
          <p:cNvSpPr/>
          <p:nvPr/>
        </p:nvSpPr>
        <p:spPr>
          <a:xfrm>
            <a:off x="1086137" y="2897607"/>
            <a:ext cx="1055930" cy="1408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24" name="圖片 23">
            <a:extLst>
              <a:ext uri="{FF2B5EF4-FFF2-40B4-BE49-F238E27FC236}">
                <a16:creationId xmlns:a16="http://schemas.microsoft.com/office/drawing/2014/main" id="{78608F94-ED64-491B-B78A-0334AF1F0E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7191" y="1897178"/>
            <a:ext cx="1959810" cy="1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88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297B4C6-C406-4F81-8588-FC9BE52E0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33" y="1100170"/>
            <a:ext cx="10800000" cy="4869586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微軟正黑體 (標題)"/>
              </a:rPr>
              <a:t>Report center-</a:t>
            </a:r>
            <a:r>
              <a:rPr lang="en-US" altLang="zh-TW" dirty="0">
                <a:solidFill>
                  <a:schemeClr val="accent1"/>
                </a:solidFill>
                <a:latin typeface="微軟正黑體 (標題)"/>
              </a:rPr>
              <a:t>Seamless wallet record</a:t>
            </a:r>
            <a:r>
              <a:rPr lang="en-US" altLang="zh-TW" sz="3000" dirty="0">
                <a:latin typeface="微軟正黑體 (標題)"/>
              </a:rPr>
              <a:t> </a:t>
            </a:r>
            <a:r>
              <a:rPr lang="en-US" altLang="zh-TW" sz="2400" dirty="0">
                <a:latin typeface="微軟正黑體 (標題)"/>
              </a:rPr>
              <a:t>(Result example)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CB16116-3010-41FB-B101-2890A6E44764}"/>
              </a:ext>
            </a:extLst>
          </p:cNvPr>
          <p:cNvSpPr/>
          <p:nvPr/>
        </p:nvSpPr>
        <p:spPr>
          <a:xfrm>
            <a:off x="11032067" y="5304817"/>
            <a:ext cx="673866" cy="62946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005133" y="1178476"/>
            <a:ext cx="1304538" cy="640550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BFCE54D-BC35-4ABB-A2D5-465580C5CDB9}"/>
              </a:ext>
            </a:extLst>
          </p:cNvPr>
          <p:cNvSpPr/>
          <p:nvPr/>
        </p:nvSpPr>
        <p:spPr>
          <a:xfrm>
            <a:off x="954164" y="4365669"/>
            <a:ext cx="1323536" cy="102301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9EF9DFF-E4D7-4958-9D0F-0F5DA84A2A4A}"/>
              </a:ext>
            </a:extLst>
          </p:cNvPr>
          <p:cNvSpPr/>
          <p:nvPr/>
        </p:nvSpPr>
        <p:spPr>
          <a:xfrm>
            <a:off x="1046602" y="3556581"/>
            <a:ext cx="1119663" cy="2280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12E812D-F2B8-4B8E-87DA-BE485FE61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18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6C618BBD-018F-4362-9CC2-30582EC003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035" b="20579"/>
          <a:stretch/>
        </p:blipFill>
        <p:spPr>
          <a:xfrm>
            <a:off x="905933" y="1118458"/>
            <a:ext cx="1584000" cy="432840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AFA565A9-C1BD-4432-8EA8-10F16DD0A751}"/>
              </a:ext>
            </a:extLst>
          </p:cNvPr>
          <p:cNvSpPr/>
          <p:nvPr/>
        </p:nvSpPr>
        <p:spPr>
          <a:xfrm>
            <a:off x="1055764" y="1164150"/>
            <a:ext cx="1101338" cy="51832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AD1C135-68B6-45D3-A6CF-76E45A8F28E2}"/>
              </a:ext>
            </a:extLst>
          </p:cNvPr>
          <p:cNvSpPr/>
          <p:nvPr/>
        </p:nvSpPr>
        <p:spPr>
          <a:xfrm>
            <a:off x="1055763" y="3269081"/>
            <a:ext cx="1119663" cy="1503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13259E43-E561-43AC-AB70-E98226270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291" y="2744903"/>
            <a:ext cx="200761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494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E1D3C5A9-62F4-4BC8-8E77-09BBBC8D7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33" y="1119007"/>
            <a:ext cx="10800000" cy="5179661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+mj-ea"/>
              </a:rPr>
              <a:t>Report center-</a:t>
            </a:r>
            <a:r>
              <a:rPr lang="en-US" altLang="zh-TW" dirty="0">
                <a:solidFill>
                  <a:schemeClr val="accent1"/>
                </a:solidFill>
                <a:latin typeface="+mj-ea"/>
              </a:rPr>
              <a:t>Transfer wallet record</a:t>
            </a:r>
            <a:r>
              <a:rPr lang="en-US" altLang="zh-TW" sz="3000" dirty="0">
                <a:latin typeface="+mj-ea"/>
              </a:rPr>
              <a:t> </a:t>
            </a:r>
            <a:r>
              <a:rPr lang="en-US" altLang="zh-TW" sz="2600" dirty="0">
                <a:latin typeface="+mj-ea"/>
              </a:rPr>
              <a:t>(Result example)</a:t>
            </a:r>
            <a:endParaRPr lang="zh-TW" altLang="en-US" sz="2600" dirty="0">
              <a:latin typeface="+mj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BFCE54D-BC35-4ABB-A2D5-465580C5CDB9}"/>
              </a:ext>
            </a:extLst>
          </p:cNvPr>
          <p:cNvSpPr/>
          <p:nvPr/>
        </p:nvSpPr>
        <p:spPr>
          <a:xfrm>
            <a:off x="972296" y="4562662"/>
            <a:ext cx="1415304" cy="109992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9EF9DFF-E4D7-4958-9D0F-0F5DA84A2A4A}"/>
              </a:ext>
            </a:extLst>
          </p:cNvPr>
          <p:cNvSpPr/>
          <p:nvPr/>
        </p:nvSpPr>
        <p:spPr>
          <a:xfrm>
            <a:off x="1069148" y="3708838"/>
            <a:ext cx="1174519" cy="25937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7078A1B-81A5-4931-AC53-1A665190C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19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12E9AACC-1235-44F5-8896-024B5A2038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620" y="2973503"/>
            <a:ext cx="1959810" cy="1476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D0A78BF7-504A-4806-ABD7-007A9E4F48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7035" b="20579"/>
          <a:stretch/>
        </p:blipFill>
        <p:spPr>
          <a:xfrm>
            <a:off x="924671" y="1127983"/>
            <a:ext cx="1656000" cy="452514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67537DC-6DEB-479A-8F54-5D3E54C88560}"/>
              </a:ext>
            </a:extLst>
          </p:cNvPr>
          <p:cNvSpPr/>
          <p:nvPr/>
        </p:nvSpPr>
        <p:spPr>
          <a:xfrm>
            <a:off x="1142329" y="1214007"/>
            <a:ext cx="1101338" cy="51832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5420DCB-6AA5-4682-9DEF-887F7B677A67}"/>
              </a:ext>
            </a:extLst>
          </p:cNvPr>
          <p:cNvSpPr/>
          <p:nvPr/>
        </p:nvSpPr>
        <p:spPr>
          <a:xfrm>
            <a:off x="1088198" y="3534907"/>
            <a:ext cx="1155469" cy="1549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2CE5D7CD-C451-40A4-BB9D-24B7BCF91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9731" y="3838523"/>
            <a:ext cx="8170194" cy="438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6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標題 1">
            <a:extLst>
              <a:ext uri="{FF2B5EF4-FFF2-40B4-BE49-F238E27FC236}">
                <a16:creationId xmlns:a16="http://schemas.microsoft.com/office/drawing/2014/main" id="{58353B83-CE66-4804-B30F-3B6711E7A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192100"/>
            <a:ext cx="10799999" cy="713833"/>
          </a:xfrm>
        </p:spPr>
        <p:txBody>
          <a:bodyPr/>
          <a:lstStyle/>
          <a:p>
            <a:pPr algn="ctr"/>
            <a:r>
              <a:rPr lang="en-US" altLang="zh-TW" spc="-10" dirty="0">
                <a:latin typeface="+mj-ea"/>
              </a:rPr>
              <a:t>Directory</a:t>
            </a:r>
            <a:endParaRPr lang="zh-TW" altLang="en-US" dirty="0">
              <a:latin typeface="+mj-ea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055A6669-FD46-419D-AA3C-4743E87B1F70}"/>
              </a:ext>
            </a:extLst>
          </p:cNvPr>
          <p:cNvSpPr txBox="1"/>
          <p:nvPr/>
        </p:nvSpPr>
        <p:spPr>
          <a:xfrm>
            <a:off x="1176867" y="674723"/>
            <a:ext cx="8915400" cy="6232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2000" b="1" dirty="0">
                <a:solidFill>
                  <a:srgbClr val="272525"/>
                </a:solidFill>
                <a:latin typeface="+mj-ea"/>
                <a:ea typeface="+mj-ea"/>
              </a:rPr>
              <a:t>User Management</a:t>
            </a: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2" action="ppaction://hlinksldjump" tooltip="User List"/>
              </a:rPr>
              <a:t>User </a:t>
            </a:r>
            <a:r>
              <a:rPr lang="en-US" altLang="zh-TW" dirty="0">
                <a:latin typeface="+mj-ea"/>
                <a:ea typeface="+mj-ea"/>
                <a:hlinkClick r:id="rId2" action="ppaction://hlinksldjump" tooltip="User List"/>
              </a:rPr>
              <a:t>l</a:t>
            </a:r>
            <a:r>
              <a:rPr lang="zh-TW" altLang="en-US" dirty="0">
                <a:latin typeface="+mj-ea"/>
                <a:ea typeface="+mj-ea"/>
                <a:hlinkClick r:id="rId2" action="ppaction://hlinksldjump" tooltip="User List"/>
              </a:rPr>
              <a:t>ist</a:t>
            </a:r>
            <a:r>
              <a:rPr lang="en-US" altLang="zh-TW" u="dotted" dirty="0">
                <a:latin typeface="+mj-ea"/>
                <a:ea typeface="+mj-ea"/>
              </a:rPr>
              <a:t>									</a:t>
            </a:r>
            <a:r>
              <a:rPr lang="zh-TW" altLang="en-US" dirty="0">
                <a:latin typeface="+mj-ea"/>
                <a:ea typeface="+mj-ea"/>
              </a:rPr>
              <a:t>3</a:t>
            </a: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3" action="ppaction://hlinksldjump" tooltip="Bet Record"/>
              </a:rPr>
              <a:t>Bet </a:t>
            </a:r>
            <a:r>
              <a:rPr lang="en-US" altLang="zh-TW" dirty="0">
                <a:latin typeface="+mj-ea"/>
                <a:ea typeface="+mj-ea"/>
                <a:hlinkClick r:id="rId3" action="ppaction://hlinksldjump" tooltip="Bet Record"/>
              </a:rPr>
              <a:t>r</a:t>
            </a:r>
            <a:r>
              <a:rPr lang="zh-TW" altLang="en-US" dirty="0">
                <a:latin typeface="+mj-ea"/>
                <a:ea typeface="+mj-ea"/>
                <a:hlinkClick r:id="rId3" action="ppaction://hlinksldjump" tooltip="Bet Record"/>
              </a:rPr>
              <a:t>ecord</a:t>
            </a:r>
            <a:r>
              <a:rPr lang="en-US" altLang="zh-TW" u="dotted" dirty="0">
                <a:latin typeface="+mj-ea"/>
                <a:ea typeface="+mj-ea"/>
              </a:rPr>
              <a:t>								</a:t>
            </a:r>
            <a:r>
              <a:rPr lang="zh-TW" altLang="en-US" dirty="0">
                <a:latin typeface="+mj-ea"/>
                <a:ea typeface="+mj-ea"/>
              </a:rPr>
              <a:t>5</a:t>
            </a: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4" action="ppaction://hlinksldjump" tooltip="Search for transaction"/>
              </a:rPr>
              <a:t>Search for transaction</a:t>
            </a:r>
            <a:r>
              <a:rPr lang="en-US" altLang="zh-TW" u="dotted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</a:rPr>
              <a:t>7</a:t>
            </a: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5" action="ppaction://hlinksldjump" tooltip="Special coins record"/>
              </a:rPr>
              <a:t>Special coins record</a:t>
            </a:r>
            <a:r>
              <a:rPr lang="en-US" altLang="zh-TW" u="dotted" dirty="0">
                <a:latin typeface="+mj-ea"/>
                <a:ea typeface="+mj-ea"/>
              </a:rPr>
              <a:t>						</a:t>
            </a:r>
            <a:r>
              <a:rPr lang="zh-TW" altLang="en-US" dirty="0">
                <a:latin typeface="+mj-ea"/>
                <a:ea typeface="+mj-ea"/>
              </a:rPr>
              <a:t>9</a:t>
            </a:r>
            <a:endParaRPr lang="en-US" altLang="zh-TW" dirty="0">
              <a:latin typeface="+mj-ea"/>
              <a:ea typeface="+mj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2"/>
            </a:pPr>
            <a:r>
              <a:rPr lang="zh-TW" altLang="en-US" sz="2000" b="1" dirty="0">
                <a:solidFill>
                  <a:srgbClr val="272525"/>
                </a:solidFill>
                <a:latin typeface="+mj-ea"/>
                <a:ea typeface="+mj-ea"/>
              </a:rPr>
              <a:t>Agent Management</a:t>
            </a: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6" action="ppaction://hlinksldjump" tooltip="Agent List"/>
              </a:rPr>
              <a:t>A</a:t>
            </a:r>
            <a:r>
              <a:rPr lang="en-US" altLang="zh-TW" dirty="0">
                <a:latin typeface="+mj-ea"/>
                <a:ea typeface="+mj-ea"/>
                <a:hlinkClick r:id="rId6" action="ppaction://hlinksldjump" tooltip="Agent List"/>
              </a:rPr>
              <a:t>dd l</a:t>
            </a:r>
            <a:r>
              <a:rPr lang="zh-TW" altLang="en-US" dirty="0">
                <a:latin typeface="+mj-ea"/>
                <a:ea typeface="+mj-ea"/>
                <a:hlinkClick r:id="rId6" action="ppaction://hlinksldjump" tooltip="Agent List"/>
              </a:rPr>
              <a:t>ist</a:t>
            </a:r>
            <a:r>
              <a:rPr lang="en-US" altLang="zh-TW" u="dotted" dirty="0">
                <a:latin typeface="+mj-ea"/>
                <a:ea typeface="+mj-ea"/>
              </a:rPr>
              <a:t>									</a:t>
            </a:r>
            <a:r>
              <a:rPr lang="zh-TW" altLang="en-US" dirty="0">
                <a:latin typeface="+mj-ea"/>
                <a:ea typeface="+mj-ea"/>
              </a:rPr>
              <a:t>10</a:t>
            </a:r>
            <a:endParaRPr lang="en-US" altLang="zh-TW" dirty="0">
              <a:latin typeface="+mj-ea"/>
              <a:ea typeface="+mj-ea"/>
            </a:endParaRPr>
          </a:p>
          <a:p>
            <a:r>
              <a:rPr lang="en-US" altLang="zh-TW" dirty="0">
                <a:latin typeface="+mj-ea"/>
                <a:ea typeface="+mj-ea"/>
              </a:rPr>
              <a:t>						</a:t>
            </a:r>
            <a:r>
              <a:rPr lang="zh-TW" altLang="en-US" dirty="0">
                <a:latin typeface="+mj-ea"/>
                <a:ea typeface="+mj-ea"/>
                <a:hlinkClick r:id="rId7" action="ppaction://hlinksldjump" tooltip="Agent List"/>
              </a:rPr>
              <a:t>Agent </a:t>
            </a:r>
            <a:r>
              <a:rPr lang="en-US" altLang="zh-TW" dirty="0">
                <a:latin typeface="+mj-ea"/>
                <a:ea typeface="+mj-ea"/>
                <a:hlinkClick r:id="rId7" action="ppaction://hlinksldjump" tooltip="Agent List"/>
              </a:rPr>
              <a:t>l</a:t>
            </a:r>
            <a:r>
              <a:rPr lang="zh-TW" altLang="en-US" dirty="0">
                <a:latin typeface="+mj-ea"/>
                <a:ea typeface="+mj-ea"/>
                <a:hlinkClick r:id="rId7" action="ppaction://hlinksldjump" tooltip="Agent List"/>
              </a:rPr>
              <a:t>ist</a:t>
            </a:r>
            <a:r>
              <a:rPr lang="en-US" altLang="zh-TW" u="dotted" dirty="0">
                <a:latin typeface="+mj-ea"/>
                <a:ea typeface="+mj-ea"/>
              </a:rPr>
              <a:t>								</a:t>
            </a:r>
            <a:r>
              <a:rPr lang="zh-TW" altLang="en-US" dirty="0">
                <a:latin typeface="+mj-ea"/>
                <a:ea typeface="+mj-ea"/>
              </a:rPr>
              <a:t>1</a:t>
            </a:r>
            <a:r>
              <a:rPr lang="en-US" altLang="zh-TW" dirty="0">
                <a:latin typeface="+mj-ea"/>
                <a:ea typeface="+mj-ea"/>
              </a:rPr>
              <a:t>1</a:t>
            </a:r>
            <a:endParaRPr lang="zh-TW" altLang="en-US" dirty="0">
              <a:latin typeface="+mj-ea"/>
              <a:ea typeface="+mj-ea"/>
            </a:endParaRP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8" action="ppaction://hlinksldjump" tooltip="Agent Report"/>
              </a:rPr>
              <a:t>Agent </a:t>
            </a:r>
            <a:r>
              <a:rPr lang="en-US" altLang="zh-TW" dirty="0">
                <a:latin typeface="+mj-ea"/>
                <a:ea typeface="+mj-ea"/>
                <a:hlinkClick r:id="rId8" action="ppaction://hlinksldjump" tooltip="Agent Report"/>
              </a:rPr>
              <a:t>r</a:t>
            </a:r>
            <a:r>
              <a:rPr lang="zh-TW" altLang="en-US" dirty="0">
                <a:latin typeface="+mj-ea"/>
                <a:ea typeface="+mj-ea"/>
                <a:hlinkClick r:id="rId8" action="ppaction://hlinksldjump" tooltip="Agent Report"/>
              </a:rPr>
              <a:t>eport</a:t>
            </a:r>
            <a:r>
              <a:rPr lang="en-US" altLang="zh-TW" u="dotted" dirty="0">
                <a:latin typeface="+mj-ea"/>
                <a:ea typeface="+mj-ea"/>
              </a:rPr>
              <a:t>							</a:t>
            </a:r>
            <a:r>
              <a:rPr lang="zh-TW" altLang="en-US" dirty="0">
                <a:latin typeface="+mj-ea"/>
                <a:ea typeface="+mj-ea"/>
              </a:rPr>
              <a:t>1</a:t>
            </a:r>
            <a:r>
              <a:rPr lang="en-US" altLang="zh-TW" dirty="0">
                <a:latin typeface="+mj-ea"/>
                <a:ea typeface="+mj-ea"/>
              </a:rPr>
              <a:t>2</a:t>
            </a:r>
            <a:endParaRPr lang="zh-TW" altLang="en-US" dirty="0">
              <a:latin typeface="+mj-ea"/>
              <a:ea typeface="+mj-ea"/>
            </a:endParaRP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9" action="ppaction://hlinksldjump" tooltip="Agent User List"/>
              </a:rPr>
              <a:t>Agent </a:t>
            </a:r>
            <a:r>
              <a:rPr lang="en-US" altLang="zh-TW" dirty="0">
                <a:latin typeface="+mj-ea"/>
                <a:ea typeface="+mj-ea"/>
                <a:hlinkClick r:id="rId9" action="ppaction://hlinksldjump" tooltip="Agent User List"/>
              </a:rPr>
              <a:t>u</a:t>
            </a:r>
            <a:r>
              <a:rPr lang="zh-TW" altLang="en-US" dirty="0">
                <a:latin typeface="+mj-ea"/>
                <a:ea typeface="+mj-ea"/>
                <a:hlinkClick r:id="rId9" action="ppaction://hlinksldjump" tooltip="Agent User List"/>
              </a:rPr>
              <a:t>ser </a:t>
            </a:r>
            <a:r>
              <a:rPr lang="en-US" altLang="zh-TW" dirty="0">
                <a:latin typeface="+mj-ea"/>
                <a:ea typeface="+mj-ea"/>
                <a:hlinkClick r:id="rId9" action="ppaction://hlinksldjump" tooltip="Agent User List"/>
              </a:rPr>
              <a:t>l</a:t>
            </a:r>
            <a:r>
              <a:rPr lang="zh-TW" altLang="en-US" dirty="0">
                <a:latin typeface="+mj-ea"/>
                <a:ea typeface="+mj-ea"/>
                <a:hlinkClick r:id="rId9" action="ppaction://hlinksldjump" tooltip="Agent User List"/>
              </a:rPr>
              <a:t>ist</a:t>
            </a:r>
            <a:r>
              <a:rPr lang="en-US" altLang="zh-TW" u="dotted" dirty="0">
                <a:latin typeface="+mj-ea"/>
                <a:ea typeface="+mj-ea"/>
              </a:rPr>
              <a:t>							</a:t>
            </a:r>
            <a:r>
              <a:rPr lang="zh-TW" altLang="en-US" dirty="0">
                <a:latin typeface="+mj-ea"/>
                <a:ea typeface="+mj-ea"/>
              </a:rPr>
              <a:t>1</a:t>
            </a:r>
            <a:r>
              <a:rPr lang="en-US" altLang="zh-TW" dirty="0">
                <a:latin typeface="+mj-ea"/>
                <a:ea typeface="+mj-ea"/>
              </a:rPr>
              <a:t>4</a:t>
            </a:r>
            <a:endParaRPr lang="zh-TW" altLang="en-US" dirty="0">
              <a:latin typeface="+mj-ea"/>
              <a:ea typeface="+mj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3"/>
            </a:pPr>
            <a:r>
              <a:rPr lang="zh-TW" altLang="en-US" sz="2000" b="1" dirty="0">
                <a:solidFill>
                  <a:srgbClr val="272525"/>
                </a:solidFill>
                <a:latin typeface="+mj-ea"/>
                <a:ea typeface="+mj-ea"/>
              </a:rPr>
              <a:t>Report Center</a:t>
            </a: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10" action="ppaction://hlinksldjump" tooltip="Agency financial report"/>
              </a:rPr>
              <a:t>Agency financial report</a:t>
            </a:r>
            <a:r>
              <a:rPr lang="en-US" altLang="zh-TW" u="dotted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</a:rPr>
              <a:t>1</a:t>
            </a:r>
            <a:r>
              <a:rPr lang="en-US" altLang="zh-TW" dirty="0">
                <a:latin typeface="+mj-ea"/>
                <a:ea typeface="+mj-ea"/>
              </a:rPr>
              <a:t>5</a:t>
            </a:r>
            <a:endParaRPr lang="zh-TW" altLang="en-US" dirty="0">
              <a:latin typeface="+mj-ea"/>
              <a:ea typeface="+mj-ea"/>
            </a:endParaRP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11" action="ppaction://hlinksldjump" tooltip="Seamless wallet record"/>
              </a:rPr>
              <a:t>Seamless wallet record</a:t>
            </a:r>
            <a:r>
              <a:rPr lang="en-US" altLang="zh-TW" u="dotted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</a:rPr>
              <a:t>1</a:t>
            </a:r>
            <a:r>
              <a:rPr lang="en-US" altLang="zh-TW" dirty="0">
                <a:latin typeface="+mj-ea"/>
                <a:ea typeface="+mj-ea"/>
              </a:rPr>
              <a:t>8</a:t>
            </a:r>
            <a:endParaRPr lang="zh-TW" altLang="en-US" dirty="0">
              <a:latin typeface="+mj-ea"/>
              <a:ea typeface="+mj-ea"/>
            </a:endParaRP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12" action="ppaction://hlinksldjump" tooltip="Transfer wallet record"/>
              </a:rPr>
              <a:t>Transfer wallet record</a:t>
            </a:r>
            <a:r>
              <a:rPr lang="en-US" altLang="zh-TW" u="dotted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</a:rPr>
              <a:t>1</a:t>
            </a:r>
            <a:r>
              <a:rPr lang="en-US" altLang="zh-TW" dirty="0">
                <a:latin typeface="+mj-ea"/>
                <a:ea typeface="+mj-ea"/>
              </a:rPr>
              <a:t>9</a:t>
            </a:r>
            <a:endParaRPr lang="zh-TW" altLang="en-US" dirty="0">
              <a:latin typeface="+mj-ea"/>
              <a:ea typeface="+mj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zh-TW" altLang="en-US" sz="2000" b="1" dirty="0">
                <a:solidFill>
                  <a:srgbClr val="272525"/>
                </a:solidFill>
                <a:latin typeface="+mj-ea"/>
                <a:ea typeface="+mj-ea"/>
              </a:rPr>
              <a:t>Customer Service</a:t>
            </a: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en-US" altLang="zh-TW" dirty="0">
                <a:latin typeface="+mj-ea"/>
                <a:ea typeface="+mj-ea"/>
                <a:hlinkClick r:id="rId13" action="ppaction://hlinksldjump" tooltip="Add customer service"/>
              </a:rPr>
              <a:t>C</a:t>
            </a:r>
            <a:r>
              <a:rPr lang="zh-TW" altLang="en-US" dirty="0">
                <a:latin typeface="+mj-ea"/>
                <a:ea typeface="+mj-ea"/>
                <a:hlinkClick r:id="rId13" action="ppaction://hlinksldjump" tooltip="Add customer service"/>
              </a:rPr>
              <a:t>ustomer servic</a:t>
            </a:r>
            <a:r>
              <a:rPr lang="en-US" altLang="zh-TW" dirty="0">
                <a:latin typeface="+mj-ea"/>
                <a:ea typeface="+mj-ea"/>
                <a:hlinkClick r:id="rId13" action="ppaction://hlinksldjump" tooltip="Add customer service"/>
              </a:rPr>
              <a:t>e</a:t>
            </a:r>
            <a:r>
              <a:rPr lang="zh-TW" altLang="en-US" dirty="0">
                <a:latin typeface="+mj-ea"/>
                <a:ea typeface="+mj-ea"/>
                <a:hlinkClick r:id="rId13" action="ppaction://hlinksldjump" tooltip="Add customer service"/>
              </a:rPr>
              <a:t> </a:t>
            </a:r>
            <a:r>
              <a:rPr lang="en-US" altLang="zh-TW" dirty="0">
                <a:latin typeface="+mj-ea"/>
                <a:ea typeface="+mj-ea"/>
                <a:hlinkClick r:id="rId13" action="ppaction://hlinksldjump" tooltip="Add customer service"/>
              </a:rPr>
              <a:t>list</a:t>
            </a:r>
            <a:r>
              <a:rPr lang="en-US" altLang="zh-TW" u="dotted" dirty="0">
                <a:latin typeface="+mj-ea"/>
                <a:ea typeface="+mj-ea"/>
              </a:rPr>
              <a:t>						20</a:t>
            </a:r>
            <a:endParaRPr lang="zh-TW" altLang="en-US" dirty="0">
              <a:latin typeface="+mj-ea"/>
              <a:ea typeface="+mj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5"/>
            </a:pPr>
            <a:r>
              <a:rPr lang="zh-TW" altLang="en-US" sz="2000" b="1" dirty="0">
                <a:solidFill>
                  <a:srgbClr val="272525"/>
                </a:solidFill>
                <a:latin typeface="+mj-ea"/>
                <a:ea typeface="+mj-ea"/>
              </a:rPr>
              <a:t>Other Information</a:t>
            </a: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14" action="ppaction://hlinksldjump" tooltip="Account information"/>
              </a:rPr>
              <a:t>Account information</a:t>
            </a:r>
            <a:r>
              <a:rPr lang="en-US" altLang="zh-TW" u="dotted" dirty="0">
                <a:latin typeface="+mj-ea"/>
                <a:ea typeface="+mj-ea"/>
              </a:rPr>
              <a:t>						</a:t>
            </a:r>
            <a:r>
              <a:rPr lang="zh-TW" altLang="en-US" dirty="0">
                <a:latin typeface="+mj-ea"/>
                <a:ea typeface="+mj-ea"/>
              </a:rPr>
              <a:t>2</a:t>
            </a:r>
            <a:r>
              <a:rPr lang="en-US" altLang="zh-TW" dirty="0">
                <a:latin typeface="+mj-ea"/>
                <a:ea typeface="+mj-ea"/>
              </a:rPr>
              <a:t>1</a:t>
            </a:r>
            <a:endParaRPr lang="zh-TW" altLang="en-US" dirty="0">
              <a:latin typeface="+mj-ea"/>
              <a:ea typeface="+mj-ea"/>
            </a:endParaRPr>
          </a:p>
          <a:p>
            <a:r>
              <a:rPr lang="zh-TW" altLang="en-US" dirty="0">
                <a:latin typeface="+mj-ea"/>
                <a:ea typeface="+mj-ea"/>
              </a:rPr>
              <a:t>	</a:t>
            </a:r>
            <a:r>
              <a:rPr lang="en-US" altLang="zh-TW" dirty="0">
                <a:latin typeface="+mj-ea"/>
                <a:ea typeface="+mj-ea"/>
              </a:rPr>
              <a:t>					</a:t>
            </a:r>
            <a:r>
              <a:rPr lang="zh-TW" altLang="en-US" dirty="0">
                <a:latin typeface="+mj-ea"/>
                <a:ea typeface="+mj-ea"/>
                <a:hlinkClick r:id="rId15" action="ppaction://hlinksldjump" tooltip="Whitelist"/>
              </a:rPr>
              <a:t>Whitelist</a:t>
            </a:r>
            <a:r>
              <a:rPr lang="en-US" altLang="zh-TW" u="dotted" dirty="0">
                <a:latin typeface="+mj-ea"/>
                <a:ea typeface="+mj-ea"/>
              </a:rPr>
              <a:t>								</a:t>
            </a:r>
            <a:r>
              <a:rPr lang="zh-TW" altLang="en-US" dirty="0">
                <a:latin typeface="+mj-ea"/>
                <a:ea typeface="+mj-ea"/>
              </a:rPr>
              <a:t>2</a:t>
            </a:r>
            <a:r>
              <a:rPr lang="en-US" altLang="zh-TW" dirty="0">
                <a:latin typeface="+mj-ea"/>
                <a:ea typeface="+mj-ea"/>
              </a:rPr>
              <a:t>3</a:t>
            </a:r>
            <a:endParaRPr lang="zh-TW" altLang="en-US" dirty="0">
              <a:latin typeface="+mj-ea"/>
              <a:ea typeface="+mj-ea"/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7186455-FCD5-4BDB-916E-AE41F5784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158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微軟正黑體 (標題)"/>
              </a:rPr>
              <a:t>Customer service-</a:t>
            </a:r>
            <a:r>
              <a:rPr lang="en-US" altLang="zh-TW" dirty="0">
                <a:solidFill>
                  <a:schemeClr val="accent1"/>
                </a:solidFill>
                <a:latin typeface="微軟正黑體 (標題)"/>
              </a:rPr>
              <a:t>Customer service list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1AEDBC7-3A54-4112-B65C-70C63ED48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20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90CCCCB-130F-4DA9-9145-726A44910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4" y="1116133"/>
            <a:ext cx="10800000" cy="482313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021072" y="1183752"/>
            <a:ext cx="1174519" cy="51169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F62039-4EC9-4F0F-8EA7-4C0A401874AC}"/>
              </a:ext>
            </a:extLst>
          </p:cNvPr>
          <p:cNvSpPr/>
          <p:nvPr/>
        </p:nvSpPr>
        <p:spPr>
          <a:xfrm>
            <a:off x="1049647" y="3322250"/>
            <a:ext cx="969653" cy="1162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2" name="圖說文字: 直線加上框線和強調線 11">
            <a:extLst>
              <a:ext uri="{FF2B5EF4-FFF2-40B4-BE49-F238E27FC236}">
                <a16:creationId xmlns:a16="http://schemas.microsoft.com/office/drawing/2014/main" id="{1C76457D-B1D8-474E-BA48-B4AB25B3C633}"/>
              </a:ext>
            </a:extLst>
          </p:cNvPr>
          <p:cNvSpPr/>
          <p:nvPr/>
        </p:nvSpPr>
        <p:spPr>
          <a:xfrm>
            <a:off x="2845820" y="3042871"/>
            <a:ext cx="5660005" cy="791308"/>
          </a:xfrm>
          <a:custGeom>
            <a:avLst/>
            <a:gdLst>
              <a:gd name="connsiteX0" fmla="*/ 0 w 5660005"/>
              <a:gd name="connsiteY0" fmla="*/ 0 h 791308"/>
              <a:gd name="connsiteX1" fmla="*/ 685489 w 5660005"/>
              <a:gd name="connsiteY1" fmla="*/ 0 h 791308"/>
              <a:gd name="connsiteX2" fmla="*/ 1144579 w 5660005"/>
              <a:gd name="connsiteY2" fmla="*/ 0 h 791308"/>
              <a:gd name="connsiteX3" fmla="*/ 1660268 w 5660005"/>
              <a:gd name="connsiteY3" fmla="*/ 0 h 791308"/>
              <a:gd name="connsiteX4" fmla="*/ 2119357 w 5660005"/>
              <a:gd name="connsiteY4" fmla="*/ 0 h 791308"/>
              <a:gd name="connsiteX5" fmla="*/ 2635047 w 5660005"/>
              <a:gd name="connsiteY5" fmla="*/ 0 h 791308"/>
              <a:gd name="connsiteX6" fmla="*/ 3207336 w 5660005"/>
              <a:gd name="connsiteY6" fmla="*/ 0 h 791308"/>
              <a:gd name="connsiteX7" fmla="*/ 3723026 w 5660005"/>
              <a:gd name="connsiteY7" fmla="*/ 0 h 791308"/>
              <a:gd name="connsiteX8" fmla="*/ 4408515 w 5660005"/>
              <a:gd name="connsiteY8" fmla="*/ 0 h 791308"/>
              <a:gd name="connsiteX9" fmla="*/ 4867604 w 5660005"/>
              <a:gd name="connsiteY9" fmla="*/ 0 h 791308"/>
              <a:gd name="connsiteX10" fmla="*/ 5660005 w 5660005"/>
              <a:gd name="connsiteY10" fmla="*/ 0 h 791308"/>
              <a:gd name="connsiteX11" fmla="*/ 5660005 w 5660005"/>
              <a:gd name="connsiteY11" fmla="*/ 403567 h 791308"/>
              <a:gd name="connsiteX12" fmla="*/ 5660005 w 5660005"/>
              <a:gd name="connsiteY12" fmla="*/ 791308 h 791308"/>
              <a:gd name="connsiteX13" fmla="*/ 4917915 w 5660005"/>
              <a:gd name="connsiteY13" fmla="*/ 791308 h 791308"/>
              <a:gd name="connsiteX14" fmla="*/ 4289026 w 5660005"/>
              <a:gd name="connsiteY14" fmla="*/ 791308 h 791308"/>
              <a:gd name="connsiteX15" fmla="*/ 3546936 w 5660005"/>
              <a:gd name="connsiteY15" fmla="*/ 791308 h 791308"/>
              <a:gd name="connsiteX16" fmla="*/ 2974647 w 5660005"/>
              <a:gd name="connsiteY16" fmla="*/ 791308 h 791308"/>
              <a:gd name="connsiteX17" fmla="*/ 2289158 w 5660005"/>
              <a:gd name="connsiteY17" fmla="*/ 791308 h 791308"/>
              <a:gd name="connsiteX18" fmla="*/ 1773468 w 5660005"/>
              <a:gd name="connsiteY18" fmla="*/ 791308 h 791308"/>
              <a:gd name="connsiteX19" fmla="*/ 1031379 w 5660005"/>
              <a:gd name="connsiteY19" fmla="*/ 791308 h 791308"/>
              <a:gd name="connsiteX20" fmla="*/ 0 w 5660005"/>
              <a:gd name="connsiteY20" fmla="*/ 791308 h 791308"/>
              <a:gd name="connsiteX21" fmla="*/ 0 w 5660005"/>
              <a:gd name="connsiteY21" fmla="*/ 411480 h 791308"/>
              <a:gd name="connsiteX22" fmla="*/ 0 w 5660005"/>
              <a:gd name="connsiteY22" fmla="*/ 0 h 791308"/>
              <a:gd name="connsiteX0" fmla="*/ -102163 w 5660005"/>
              <a:gd name="connsiteY0" fmla="*/ 0 h 791308"/>
              <a:gd name="connsiteX1" fmla="*/ -102163 w 5660005"/>
              <a:gd name="connsiteY1" fmla="*/ 379828 h 791308"/>
              <a:gd name="connsiteX2" fmla="*/ -102163 w 5660005"/>
              <a:gd name="connsiteY2" fmla="*/ 791308 h 791308"/>
              <a:gd name="connsiteX3" fmla="*/ -102163 w 5660005"/>
              <a:gd name="connsiteY3" fmla="*/ 411480 h 791308"/>
              <a:gd name="connsiteX4" fmla="*/ -102163 w 5660005"/>
              <a:gd name="connsiteY4" fmla="*/ 0 h 791308"/>
              <a:gd name="connsiteX0" fmla="*/ -102163 w 5660005"/>
              <a:gd name="connsiteY0" fmla="*/ 402879 h 791308"/>
              <a:gd name="connsiteX1" fmla="*/ -496665 w 5660005"/>
              <a:gd name="connsiteY1" fmla="*/ 365576 h 791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60005" h="791308" fill="none" extrusionOk="0">
                <a:moveTo>
                  <a:pt x="0" y="0"/>
                </a:moveTo>
                <a:cubicBezTo>
                  <a:pt x="245488" y="-16921"/>
                  <a:pt x="386416" y="29144"/>
                  <a:pt x="685489" y="0"/>
                </a:cubicBezTo>
                <a:cubicBezTo>
                  <a:pt x="984562" y="-29144"/>
                  <a:pt x="947541" y="-19006"/>
                  <a:pt x="1144579" y="0"/>
                </a:cubicBezTo>
                <a:cubicBezTo>
                  <a:pt x="1341617" y="19006"/>
                  <a:pt x="1487666" y="10353"/>
                  <a:pt x="1660268" y="0"/>
                </a:cubicBezTo>
                <a:cubicBezTo>
                  <a:pt x="1832870" y="-10353"/>
                  <a:pt x="1979465" y="4831"/>
                  <a:pt x="2119357" y="0"/>
                </a:cubicBezTo>
                <a:cubicBezTo>
                  <a:pt x="2259249" y="-4831"/>
                  <a:pt x="2446539" y="19785"/>
                  <a:pt x="2635047" y="0"/>
                </a:cubicBezTo>
                <a:cubicBezTo>
                  <a:pt x="2823555" y="-19785"/>
                  <a:pt x="2988871" y="-12061"/>
                  <a:pt x="3207336" y="0"/>
                </a:cubicBezTo>
                <a:cubicBezTo>
                  <a:pt x="3425801" y="12061"/>
                  <a:pt x="3547166" y="19470"/>
                  <a:pt x="3723026" y="0"/>
                </a:cubicBezTo>
                <a:cubicBezTo>
                  <a:pt x="3898886" y="-19470"/>
                  <a:pt x="4208646" y="-5842"/>
                  <a:pt x="4408515" y="0"/>
                </a:cubicBezTo>
                <a:cubicBezTo>
                  <a:pt x="4608384" y="5842"/>
                  <a:pt x="4639120" y="-1095"/>
                  <a:pt x="4867604" y="0"/>
                </a:cubicBezTo>
                <a:cubicBezTo>
                  <a:pt x="5096088" y="1095"/>
                  <a:pt x="5440397" y="31990"/>
                  <a:pt x="5660005" y="0"/>
                </a:cubicBezTo>
                <a:cubicBezTo>
                  <a:pt x="5644693" y="187523"/>
                  <a:pt x="5652545" y="234047"/>
                  <a:pt x="5660005" y="403567"/>
                </a:cubicBezTo>
                <a:cubicBezTo>
                  <a:pt x="5667465" y="573087"/>
                  <a:pt x="5657568" y="608712"/>
                  <a:pt x="5660005" y="791308"/>
                </a:cubicBezTo>
                <a:cubicBezTo>
                  <a:pt x="5325262" y="772949"/>
                  <a:pt x="5211362" y="809582"/>
                  <a:pt x="4917915" y="791308"/>
                </a:cubicBezTo>
                <a:cubicBezTo>
                  <a:pt x="4624468" y="773035"/>
                  <a:pt x="4469622" y="766971"/>
                  <a:pt x="4289026" y="791308"/>
                </a:cubicBezTo>
                <a:cubicBezTo>
                  <a:pt x="4108430" y="815645"/>
                  <a:pt x="3744068" y="801769"/>
                  <a:pt x="3546936" y="791308"/>
                </a:cubicBezTo>
                <a:cubicBezTo>
                  <a:pt x="3349804" y="780848"/>
                  <a:pt x="3156982" y="817171"/>
                  <a:pt x="2974647" y="791308"/>
                </a:cubicBezTo>
                <a:cubicBezTo>
                  <a:pt x="2792312" y="765445"/>
                  <a:pt x="2548761" y="775564"/>
                  <a:pt x="2289158" y="791308"/>
                </a:cubicBezTo>
                <a:cubicBezTo>
                  <a:pt x="2029555" y="807052"/>
                  <a:pt x="1982282" y="769503"/>
                  <a:pt x="1773468" y="791308"/>
                </a:cubicBezTo>
                <a:cubicBezTo>
                  <a:pt x="1564654" y="813114"/>
                  <a:pt x="1274479" y="825057"/>
                  <a:pt x="1031379" y="791308"/>
                </a:cubicBezTo>
                <a:cubicBezTo>
                  <a:pt x="788279" y="757559"/>
                  <a:pt x="329713" y="798398"/>
                  <a:pt x="0" y="791308"/>
                </a:cubicBezTo>
                <a:cubicBezTo>
                  <a:pt x="13387" y="604727"/>
                  <a:pt x="14406" y="565076"/>
                  <a:pt x="0" y="411480"/>
                </a:cubicBezTo>
                <a:cubicBezTo>
                  <a:pt x="-14406" y="257884"/>
                  <a:pt x="-14353" y="149040"/>
                  <a:pt x="0" y="0"/>
                </a:cubicBezTo>
                <a:close/>
              </a:path>
              <a:path w="5660005" h="791308" fill="none" extrusionOk="0">
                <a:moveTo>
                  <a:pt x="-102163" y="0"/>
                </a:moveTo>
                <a:cubicBezTo>
                  <a:pt x="-94564" y="168207"/>
                  <a:pt x="-110797" y="249998"/>
                  <a:pt x="-102163" y="379828"/>
                </a:cubicBezTo>
                <a:cubicBezTo>
                  <a:pt x="-93529" y="509658"/>
                  <a:pt x="-114985" y="634986"/>
                  <a:pt x="-102163" y="791308"/>
                </a:cubicBezTo>
                <a:cubicBezTo>
                  <a:pt x="-115299" y="610755"/>
                  <a:pt x="-99409" y="587911"/>
                  <a:pt x="-102163" y="411480"/>
                </a:cubicBezTo>
                <a:cubicBezTo>
                  <a:pt x="-104917" y="235049"/>
                  <a:pt x="-81799" y="85628"/>
                  <a:pt x="-102163" y="0"/>
                </a:cubicBezTo>
                <a:close/>
              </a:path>
              <a:path w="5660005" h="791308" fill="none" extrusionOk="0">
                <a:moveTo>
                  <a:pt x="-102163" y="402879"/>
                </a:moveTo>
                <a:cubicBezTo>
                  <a:pt x="-255600" y="381226"/>
                  <a:pt x="-410370" y="381359"/>
                  <a:pt x="-496665" y="365576"/>
                </a:cubicBezTo>
              </a:path>
              <a:path w="5660005" h="791308" stroke="0" extrusionOk="0">
                <a:moveTo>
                  <a:pt x="0" y="0"/>
                </a:moveTo>
                <a:cubicBezTo>
                  <a:pt x="253260" y="-18680"/>
                  <a:pt x="451142" y="12506"/>
                  <a:pt x="572289" y="0"/>
                </a:cubicBezTo>
                <a:cubicBezTo>
                  <a:pt x="693436" y="-12506"/>
                  <a:pt x="862836" y="15379"/>
                  <a:pt x="1031379" y="0"/>
                </a:cubicBezTo>
                <a:cubicBezTo>
                  <a:pt x="1199922" y="-15379"/>
                  <a:pt x="1472574" y="-14984"/>
                  <a:pt x="1660268" y="0"/>
                </a:cubicBezTo>
                <a:cubicBezTo>
                  <a:pt x="1847962" y="14984"/>
                  <a:pt x="2176171" y="-8213"/>
                  <a:pt x="2345758" y="0"/>
                </a:cubicBezTo>
                <a:cubicBezTo>
                  <a:pt x="2515345" y="8213"/>
                  <a:pt x="2664338" y="-9293"/>
                  <a:pt x="2861447" y="0"/>
                </a:cubicBezTo>
                <a:cubicBezTo>
                  <a:pt x="3058556" y="9293"/>
                  <a:pt x="3371544" y="33779"/>
                  <a:pt x="3603537" y="0"/>
                </a:cubicBezTo>
                <a:cubicBezTo>
                  <a:pt x="3835530" y="-33779"/>
                  <a:pt x="4017958" y="-20749"/>
                  <a:pt x="4232426" y="0"/>
                </a:cubicBezTo>
                <a:cubicBezTo>
                  <a:pt x="4446894" y="20749"/>
                  <a:pt x="4689327" y="-28103"/>
                  <a:pt x="4861315" y="0"/>
                </a:cubicBezTo>
                <a:cubicBezTo>
                  <a:pt x="5033303" y="28103"/>
                  <a:pt x="5418770" y="-13006"/>
                  <a:pt x="5660005" y="0"/>
                </a:cubicBezTo>
                <a:cubicBezTo>
                  <a:pt x="5643913" y="160444"/>
                  <a:pt x="5666411" y="274037"/>
                  <a:pt x="5660005" y="387741"/>
                </a:cubicBezTo>
                <a:cubicBezTo>
                  <a:pt x="5653599" y="501445"/>
                  <a:pt x="5679990" y="682091"/>
                  <a:pt x="5660005" y="791308"/>
                </a:cubicBezTo>
                <a:cubicBezTo>
                  <a:pt x="5451642" y="808949"/>
                  <a:pt x="5360011" y="801499"/>
                  <a:pt x="5087716" y="791308"/>
                </a:cubicBezTo>
                <a:cubicBezTo>
                  <a:pt x="4815421" y="781117"/>
                  <a:pt x="4847442" y="784361"/>
                  <a:pt x="4628626" y="791308"/>
                </a:cubicBezTo>
                <a:cubicBezTo>
                  <a:pt x="4409810" y="798256"/>
                  <a:pt x="4398621" y="807480"/>
                  <a:pt x="4169537" y="791308"/>
                </a:cubicBezTo>
                <a:cubicBezTo>
                  <a:pt x="3940453" y="775136"/>
                  <a:pt x="3732632" y="810446"/>
                  <a:pt x="3540648" y="791308"/>
                </a:cubicBezTo>
                <a:cubicBezTo>
                  <a:pt x="3348664" y="772170"/>
                  <a:pt x="3145166" y="814295"/>
                  <a:pt x="2911758" y="791308"/>
                </a:cubicBezTo>
                <a:cubicBezTo>
                  <a:pt x="2678350" y="768322"/>
                  <a:pt x="2579911" y="777771"/>
                  <a:pt x="2396069" y="791308"/>
                </a:cubicBezTo>
                <a:cubicBezTo>
                  <a:pt x="2212227" y="804845"/>
                  <a:pt x="1914265" y="781598"/>
                  <a:pt x="1767179" y="791308"/>
                </a:cubicBezTo>
                <a:cubicBezTo>
                  <a:pt x="1620093" y="801019"/>
                  <a:pt x="1319565" y="760535"/>
                  <a:pt x="1081690" y="791308"/>
                </a:cubicBezTo>
                <a:cubicBezTo>
                  <a:pt x="843815" y="822081"/>
                  <a:pt x="758715" y="800608"/>
                  <a:pt x="566000" y="791308"/>
                </a:cubicBezTo>
                <a:cubicBezTo>
                  <a:pt x="373285" y="782009"/>
                  <a:pt x="129686" y="771347"/>
                  <a:pt x="0" y="791308"/>
                </a:cubicBezTo>
                <a:cubicBezTo>
                  <a:pt x="13836" y="652664"/>
                  <a:pt x="10252" y="562292"/>
                  <a:pt x="0" y="403567"/>
                </a:cubicBezTo>
                <a:cubicBezTo>
                  <a:pt x="-10252" y="244842"/>
                  <a:pt x="-7697" y="152985"/>
                  <a:pt x="0" y="0"/>
                </a:cubicBezTo>
                <a:close/>
              </a:path>
              <a:path w="5660005" h="791308" fill="none" stroke="0" extrusionOk="0">
                <a:moveTo>
                  <a:pt x="-102163" y="0"/>
                </a:moveTo>
                <a:cubicBezTo>
                  <a:pt x="-94057" y="84125"/>
                  <a:pt x="-111361" y="291234"/>
                  <a:pt x="-102163" y="387741"/>
                </a:cubicBezTo>
                <a:cubicBezTo>
                  <a:pt x="-92965" y="484248"/>
                  <a:pt x="-99189" y="616577"/>
                  <a:pt x="-102163" y="791308"/>
                </a:cubicBezTo>
                <a:cubicBezTo>
                  <a:pt x="-106176" y="667117"/>
                  <a:pt x="-87991" y="550554"/>
                  <a:pt x="-102163" y="387741"/>
                </a:cubicBezTo>
                <a:cubicBezTo>
                  <a:pt x="-116335" y="224928"/>
                  <a:pt x="-113631" y="191195"/>
                  <a:pt x="-102163" y="0"/>
                </a:cubicBezTo>
                <a:close/>
              </a:path>
              <a:path w="5660005" h="791308" fill="none" stroke="0" extrusionOk="0">
                <a:moveTo>
                  <a:pt x="-102163" y="402879"/>
                </a:moveTo>
                <a:cubicBezTo>
                  <a:pt x="-188024" y="377574"/>
                  <a:pt x="-336482" y="372217"/>
                  <a:pt x="-496665" y="365576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46199"/>
                      <a:gd name="adj4" fmla="val -877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just">
              <a:buNone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If you need to add a new customer service account</a:t>
            </a:r>
          </a:p>
          <a:p>
            <a:pPr marL="0" indent="0" algn="just">
              <a:buNone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please notify us for assistance.</a:t>
            </a:r>
            <a:endPara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998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>
            <a:extLst>
              <a:ext uri="{FF2B5EF4-FFF2-40B4-BE49-F238E27FC236}">
                <a16:creationId xmlns:a16="http://schemas.microsoft.com/office/drawing/2014/main" id="{F9503A6E-D6D7-4E90-8017-69BA0D01B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013879"/>
            <a:ext cx="10800000" cy="3603759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微軟正黑體 (標題)"/>
              </a:rPr>
              <a:t>Other information-</a:t>
            </a:r>
            <a:r>
              <a:rPr lang="en-US" altLang="zh-TW" dirty="0">
                <a:solidFill>
                  <a:schemeClr val="accent1"/>
                </a:solidFill>
                <a:latin typeface="微軟正黑體 (標題)"/>
              </a:rPr>
              <a:t>Account information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152086" y="1102274"/>
            <a:ext cx="795247" cy="51485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F62039-4EC9-4F0F-8EA7-4C0A401874AC}"/>
              </a:ext>
            </a:extLst>
          </p:cNvPr>
          <p:cNvSpPr/>
          <p:nvPr/>
        </p:nvSpPr>
        <p:spPr>
          <a:xfrm>
            <a:off x="1054718" y="4233143"/>
            <a:ext cx="989981" cy="11795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A560B847-055B-4147-A173-3EBB5388B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5328" y="1875315"/>
            <a:ext cx="8372005" cy="2742324"/>
          </a:xfrm>
        </p:spPr>
        <p:txBody>
          <a:bodyPr>
            <a:noAutofit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en-US" altLang="zh-TW" sz="1200" dirty="0" err="1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ChannelID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unique identification code generated by the system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Key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Key required for connection, </a:t>
            </a:r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length 44 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(please confirm whether the string length is complete before use)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IV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IV required for connection, </a:t>
            </a:r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length 24 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(please confirm whether the string length is complete before use)</a:t>
            </a:r>
            <a:endParaRPr lang="en-US" altLang="zh-TW" sz="1200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200" dirty="0" err="1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GetloginAccountUrl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Interface URL for processing user login verification </a:t>
            </a:r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(Required)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200" dirty="0" err="1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LoginResponseUrl</a:t>
            </a:r>
            <a:r>
              <a:rPr lang="zh-TW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Interface URL for processing user login notification (Optional)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200" dirty="0" err="1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TransactionApiUrl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Interface URL for processing user transaction process (For </a:t>
            </a:r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Seamless Wallet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accounts only)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n-US" altLang="zh-TW" sz="1200" dirty="0" err="1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Wtoken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Key used to verify the request (For </a:t>
            </a:r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Seamless Wallet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accounts only)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3CB47CA-931C-44CC-97C6-6D8BCFAE0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21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725023B-44C6-419A-BCEE-50D8F9E25F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34277" b="-19748"/>
          <a:stretch/>
        </p:blipFill>
        <p:spPr>
          <a:xfrm>
            <a:off x="1050486" y="4364865"/>
            <a:ext cx="989980" cy="14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6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9B8B1E4-F068-49D6-BF4A-9E5DC8742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042470"/>
            <a:ext cx="10800000" cy="3669520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微軟正黑體 (標題)"/>
              </a:rPr>
              <a:t>Other information-</a:t>
            </a:r>
            <a:r>
              <a:rPr lang="en-US" altLang="zh-TW" dirty="0">
                <a:solidFill>
                  <a:schemeClr val="accent1"/>
                </a:solidFill>
                <a:latin typeface="微軟正黑體 (標題)"/>
              </a:rPr>
              <a:t>Account information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152086" y="1102274"/>
            <a:ext cx="795247" cy="51485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F62039-4EC9-4F0F-8EA7-4C0A401874AC}"/>
              </a:ext>
            </a:extLst>
          </p:cNvPr>
          <p:cNvSpPr/>
          <p:nvPr/>
        </p:nvSpPr>
        <p:spPr>
          <a:xfrm>
            <a:off x="1050486" y="4283943"/>
            <a:ext cx="989981" cy="11795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ED92D57-BC29-45DA-886B-7818C920432F}"/>
              </a:ext>
            </a:extLst>
          </p:cNvPr>
          <p:cNvSpPr/>
          <p:nvPr/>
        </p:nvSpPr>
        <p:spPr>
          <a:xfrm>
            <a:off x="2492068" y="1525894"/>
            <a:ext cx="158000" cy="16554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A7724A4-BBEF-448A-9447-4C2AFC3C31E8}"/>
              </a:ext>
            </a:extLst>
          </p:cNvPr>
          <p:cNvSpPr/>
          <p:nvPr/>
        </p:nvSpPr>
        <p:spPr>
          <a:xfrm>
            <a:off x="4066868" y="2877230"/>
            <a:ext cx="1258665" cy="179237"/>
          </a:xfrm>
          <a:prstGeom prst="rect">
            <a:avLst/>
          </a:prstGeom>
          <a:noFill/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43C50A0-2856-4935-8DE6-6CE7D501DC5D}"/>
              </a:ext>
            </a:extLst>
          </p:cNvPr>
          <p:cNvSpPr/>
          <p:nvPr/>
        </p:nvSpPr>
        <p:spPr>
          <a:xfrm>
            <a:off x="4066868" y="3081868"/>
            <a:ext cx="1258665" cy="179237"/>
          </a:xfrm>
          <a:prstGeom prst="rect">
            <a:avLst/>
          </a:prstGeom>
          <a:noFill/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6E97F81-1A5A-446C-9B03-0E363FE5FC1A}"/>
              </a:ext>
            </a:extLst>
          </p:cNvPr>
          <p:cNvSpPr/>
          <p:nvPr/>
        </p:nvSpPr>
        <p:spPr>
          <a:xfrm>
            <a:off x="4075334" y="2489779"/>
            <a:ext cx="1258665" cy="1792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9" name="內容版面配置區 2">
            <a:extLst>
              <a:ext uri="{FF2B5EF4-FFF2-40B4-BE49-F238E27FC236}">
                <a16:creationId xmlns:a16="http://schemas.microsoft.com/office/drawing/2014/main" id="{B36D80A3-AFEA-4358-833E-0846DFE77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2068" y="3978455"/>
            <a:ext cx="9699932" cy="1754535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228600" indent="-228600" algn="just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b="0" i="0" dirty="0" err="1">
                <a:solidFill>
                  <a:srgbClr val="000000"/>
                </a:solidFill>
                <a:effectLst/>
                <a:latin typeface="+mj-ea"/>
                <a:ea typeface="+mj-ea"/>
                <a:cs typeface="Arial" panose="020B0604020202020204" pitchFamily="34" charset="0"/>
              </a:rPr>
              <a:t>MaxTransactionAmount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Default is usually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1 million</a:t>
            </a:r>
            <a:endParaRPr lang="en-US" altLang="zh-TW" sz="1200" b="0" i="0" dirty="0">
              <a:solidFill>
                <a:srgbClr val="000000"/>
              </a:solidFill>
              <a:effectLst/>
              <a:latin typeface="+mj-ea"/>
              <a:ea typeface="+mj-ea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 err="1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GetLoginAccountUrl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The URL that the server actively calls is to accurately respond to the player's login information</a:t>
            </a:r>
          </a:p>
          <a:p>
            <a:pPr marL="228600" indent="-228600" algn="just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 err="1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LoginResponseUrl</a:t>
            </a:r>
            <a:r>
              <a:rPr lang="zh-TW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The interface for the server to send account login results to the platform (optional)</a:t>
            </a:r>
          </a:p>
          <a:p>
            <a:pPr marL="228600" indent="-228600" algn="just"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 err="1">
                <a:solidFill>
                  <a:srgbClr val="00B050"/>
                </a:solidFill>
                <a:latin typeface="+mj-ea"/>
                <a:ea typeface="+mj-ea"/>
                <a:cs typeface="Arial" panose="020B0604020202020204" pitchFamily="34" charset="0"/>
              </a:rPr>
              <a:t>TransactionUrl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The server requests the </a:t>
            </a:r>
            <a:r>
              <a:rPr lang="en-US" altLang="zh-TW" sz="1200" dirty="0">
                <a:solidFill>
                  <a:srgbClr val="00B050"/>
                </a:solidFill>
                <a:latin typeface="+mj-ea"/>
                <a:ea typeface="+mj-ea"/>
                <a:cs typeface="Arial" panose="020B0604020202020204" pitchFamily="34" charset="0"/>
              </a:rPr>
              <a:t>seamless wallet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transaction interface to the platform</a:t>
            </a:r>
          </a:p>
          <a:p>
            <a:pPr marL="228600" indent="-228600" algn="just">
              <a:lnSpc>
                <a:spcPct val="15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 err="1">
                <a:solidFill>
                  <a:srgbClr val="00B050"/>
                </a:solidFill>
                <a:latin typeface="+mj-ea"/>
                <a:ea typeface="+mj-ea"/>
                <a:cs typeface="Arial" panose="020B0604020202020204" pitchFamily="34" charset="0"/>
              </a:rPr>
              <a:t>Wtoken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The server requests the </a:t>
            </a:r>
            <a:r>
              <a:rPr lang="en-US" altLang="zh-TW" sz="1200" dirty="0">
                <a:solidFill>
                  <a:srgbClr val="00B050"/>
                </a:solidFill>
                <a:latin typeface="+mj-ea"/>
                <a:ea typeface="+mj-ea"/>
                <a:cs typeface="Arial" panose="020B0604020202020204" pitchFamily="34" charset="0"/>
              </a:rPr>
              <a:t>seamless wallet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transaction verification string from the platform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511238B-012E-4FE7-B324-45553A262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22</a:t>
            </a:fld>
            <a:endParaRPr lang="zh-TW" altLang="en-US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BEA416AB-A39D-4939-97C5-8495321736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34277" b="-19748"/>
          <a:stretch/>
        </p:blipFill>
        <p:spPr>
          <a:xfrm>
            <a:off x="1050486" y="4420957"/>
            <a:ext cx="989980" cy="142576"/>
          </a:xfrm>
          <a:prstGeom prst="rect">
            <a:avLst/>
          </a:prstGeom>
        </p:spPr>
      </p:pic>
      <p:sp>
        <p:nvSpPr>
          <p:cNvPr id="18" name="圖說文字: 直線加上框線和強調線 17">
            <a:extLst>
              <a:ext uri="{FF2B5EF4-FFF2-40B4-BE49-F238E27FC236}">
                <a16:creationId xmlns:a16="http://schemas.microsoft.com/office/drawing/2014/main" id="{A8660897-6992-465A-8FC7-4DB861C4D9CA}"/>
              </a:ext>
            </a:extLst>
          </p:cNvPr>
          <p:cNvSpPr/>
          <p:nvPr/>
        </p:nvSpPr>
        <p:spPr>
          <a:xfrm>
            <a:off x="6409264" y="2394151"/>
            <a:ext cx="5115986" cy="630116"/>
          </a:xfrm>
          <a:custGeom>
            <a:avLst/>
            <a:gdLst>
              <a:gd name="connsiteX0" fmla="*/ 0 w 5115986"/>
              <a:gd name="connsiteY0" fmla="*/ 0 h 630116"/>
              <a:gd name="connsiteX1" fmla="*/ 741818 w 5115986"/>
              <a:gd name="connsiteY1" fmla="*/ 0 h 630116"/>
              <a:gd name="connsiteX2" fmla="*/ 1432476 w 5115986"/>
              <a:gd name="connsiteY2" fmla="*/ 0 h 630116"/>
              <a:gd name="connsiteX3" fmla="*/ 1969655 w 5115986"/>
              <a:gd name="connsiteY3" fmla="*/ 0 h 630116"/>
              <a:gd name="connsiteX4" fmla="*/ 2455673 w 5115986"/>
              <a:gd name="connsiteY4" fmla="*/ 0 h 630116"/>
              <a:gd name="connsiteX5" fmla="*/ 3146331 w 5115986"/>
              <a:gd name="connsiteY5" fmla="*/ 0 h 630116"/>
              <a:gd name="connsiteX6" fmla="*/ 3888149 w 5115986"/>
              <a:gd name="connsiteY6" fmla="*/ 0 h 630116"/>
              <a:gd name="connsiteX7" fmla="*/ 4374168 w 5115986"/>
              <a:gd name="connsiteY7" fmla="*/ 0 h 630116"/>
              <a:gd name="connsiteX8" fmla="*/ 5115986 w 5115986"/>
              <a:gd name="connsiteY8" fmla="*/ 0 h 630116"/>
              <a:gd name="connsiteX9" fmla="*/ 5115986 w 5115986"/>
              <a:gd name="connsiteY9" fmla="*/ 630116 h 630116"/>
              <a:gd name="connsiteX10" fmla="*/ 4527648 w 5115986"/>
              <a:gd name="connsiteY10" fmla="*/ 630116 h 630116"/>
              <a:gd name="connsiteX11" fmla="*/ 3990469 w 5115986"/>
              <a:gd name="connsiteY11" fmla="*/ 630116 h 630116"/>
              <a:gd name="connsiteX12" fmla="*/ 3248651 w 5115986"/>
              <a:gd name="connsiteY12" fmla="*/ 630116 h 630116"/>
              <a:gd name="connsiteX13" fmla="*/ 2609153 w 5115986"/>
              <a:gd name="connsiteY13" fmla="*/ 630116 h 630116"/>
              <a:gd name="connsiteX14" fmla="*/ 1918495 w 5115986"/>
              <a:gd name="connsiteY14" fmla="*/ 630116 h 630116"/>
              <a:gd name="connsiteX15" fmla="*/ 1432476 w 5115986"/>
              <a:gd name="connsiteY15" fmla="*/ 630116 h 630116"/>
              <a:gd name="connsiteX16" fmla="*/ 690658 w 5115986"/>
              <a:gd name="connsiteY16" fmla="*/ 630116 h 630116"/>
              <a:gd name="connsiteX17" fmla="*/ 0 w 5115986"/>
              <a:gd name="connsiteY17" fmla="*/ 630116 h 630116"/>
              <a:gd name="connsiteX18" fmla="*/ 0 w 5115986"/>
              <a:gd name="connsiteY18" fmla="*/ 0 h 630116"/>
              <a:gd name="connsiteX0" fmla="*/ -92344 w 5115986"/>
              <a:gd name="connsiteY0" fmla="*/ 0 h 630116"/>
              <a:gd name="connsiteX1" fmla="*/ -92344 w 5115986"/>
              <a:gd name="connsiteY1" fmla="*/ 630116 h 630116"/>
              <a:gd name="connsiteX2" fmla="*/ -92344 w 5115986"/>
              <a:gd name="connsiteY2" fmla="*/ 0 h 630116"/>
              <a:gd name="connsiteX0" fmla="*/ -92344 w 5115986"/>
              <a:gd name="connsiteY0" fmla="*/ 320811 h 630116"/>
              <a:gd name="connsiteX1" fmla="*/ -502032 w 5115986"/>
              <a:gd name="connsiteY1" fmla="*/ 303987 h 63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15986" h="630116" fill="none" extrusionOk="0">
                <a:moveTo>
                  <a:pt x="0" y="0"/>
                </a:moveTo>
                <a:cubicBezTo>
                  <a:pt x="287189" y="-24278"/>
                  <a:pt x="432409" y="-14765"/>
                  <a:pt x="741818" y="0"/>
                </a:cubicBezTo>
                <a:cubicBezTo>
                  <a:pt x="1051227" y="14765"/>
                  <a:pt x="1149358" y="8308"/>
                  <a:pt x="1432476" y="0"/>
                </a:cubicBezTo>
                <a:cubicBezTo>
                  <a:pt x="1715594" y="-8308"/>
                  <a:pt x="1844024" y="2319"/>
                  <a:pt x="1969655" y="0"/>
                </a:cubicBezTo>
                <a:cubicBezTo>
                  <a:pt x="2095286" y="-2319"/>
                  <a:pt x="2302965" y="1886"/>
                  <a:pt x="2455673" y="0"/>
                </a:cubicBezTo>
                <a:cubicBezTo>
                  <a:pt x="2608381" y="-1886"/>
                  <a:pt x="2892897" y="-26006"/>
                  <a:pt x="3146331" y="0"/>
                </a:cubicBezTo>
                <a:cubicBezTo>
                  <a:pt x="3399765" y="26006"/>
                  <a:pt x="3551145" y="-20594"/>
                  <a:pt x="3888149" y="0"/>
                </a:cubicBezTo>
                <a:cubicBezTo>
                  <a:pt x="4225153" y="20594"/>
                  <a:pt x="4214855" y="22201"/>
                  <a:pt x="4374168" y="0"/>
                </a:cubicBezTo>
                <a:cubicBezTo>
                  <a:pt x="4533481" y="-22201"/>
                  <a:pt x="4781090" y="-34412"/>
                  <a:pt x="5115986" y="0"/>
                </a:cubicBezTo>
                <a:cubicBezTo>
                  <a:pt x="5131838" y="284738"/>
                  <a:pt x="5126094" y="431162"/>
                  <a:pt x="5115986" y="630116"/>
                </a:cubicBezTo>
                <a:cubicBezTo>
                  <a:pt x="4875339" y="624875"/>
                  <a:pt x="4691424" y="648872"/>
                  <a:pt x="4527648" y="630116"/>
                </a:cubicBezTo>
                <a:cubicBezTo>
                  <a:pt x="4363872" y="611360"/>
                  <a:pt x="4223271" y="645581"/>
                  <a:pt x="3990469" y="630116"/>
                </a:cubicBezTo>
                <a:cubicBezTo>
                  <a:pt x="3757667" y="614651"/>
                  <a:pt x="3550993" y="647728"/>
                  <a:pt x="3248651" y="630116"/>
                </a:cubicBezTo>
                <a:cubicBezTo>
                  <a:pt x="2946309" y="612504"/>
                  <a:pt x="2914458" y="650314"/>
                  <a:pt x="2609153" y="630116"/>
                </a:cubicBezTo>
                <a:cubicBezTo>
                  <a:pt x="2303848" y="609918"/>
                  <a:pt x="2072500" y="648913"/>
                  <a:pt x="1918495" y="630116"/>
                </a:cubicBezTo>
                <a:cubicBezTo>
                  <a:pt x="1764490" y="611319"/>
                  <a:pt x="1570708" y="631185"/>
                  <a:pt x="1432476" y="630116"/>
                </a:cubicBezTo>
                <a:cubicBezTo>
                  <a:pt x="1294244" y="629047"/>
                  <a:pt x="972733" y="614829"/>
                  <a:pt x="690658" y="630116"/>
                </a:cubicBezTo>
                <a:cubicBezTo>
                  <a:pt x="408583" y="645403"/>
                  <a:pt x="331997" y="637191"/>
                  <a:pt x="0" y="630116"/>
                </a:cubicBezTo>
                <a:cubicBezTo>
                  <a:pt x="1920" y="404566"/>
                  <a:pt x="19398" y="237421"/>
                  <a:pt x="0" y="0"/>
                </a:cubicBezTo>
                <a:close/>
              </a:path>
              <a:path w="5115986" h="630116" fill="none" extrusionOk="0">
                <a:moveTo>
                  <a:pt x="-92344" y="0"/>
                </a:moveTo>
                <a:cubicBezTo>
                  <a:pt x="-68209" y="215932"/>
                  <a:pt x="-86154" y="498078"/>
                  <a:pt x="-92344" y="630116"/>
                </a:cubicBezTo>
                <a:cubicBezTo>
                  <a:pt x="-62589" y="373413"/>
                  <a:pt x="-104939" y="291243"/>
                  <a:pt x="-92344" y="0"/>
                </a:cubicBezTo>
                <a:close/>
              </a:path>
              <a:path w="5115986" h="630116" fill="none" extrusionOk="0">
                <a:moveTo>
                  <a:pt x="-92344" y="320811"/>
                </a:moveTo>
                <a:cubicBezTo>
                  <a:pt x="-212541" y="296038"/>
                  <a:pt x="-416234" y="288671"/>
                  <a:pt x="-502032" y="303987"/>
                </a:cubicBezTo>
              </a:path>
              <a:path w="5115986" h="630116" stroke="0" extrusionOk="0">
                <a:moveTo>
                  <a:pt x="0" y="0"/>
                </a:moveTo>
                <a:cubicBezTo>
                  <a:pt x="219028" y="11600"/>
                  <a:pt x="336054" y="16030"/>
                  <a:pt x="588338" y="0"/>
                </a:cubicBezTo>
                <a:cubicBezTo>
                  <a:pt x="840622" y="-16030"/>
                  <a:pt x="846680" y="-24000"/>
                  <a:pt x="1074357" y="0"/>
                </a:cubicBezTo>
                <a:cubicBezTo>
                  <a:pt x="1302034" y="24000"/>
                  <a:pt x="1401537" y="-20222"/>
                  <a:pt x="1713855" y="0"/>
                </a:cubicBezTo>
                <a:cubicBezTo>
                  <a:pt x="2026173" y="20222"/>
                  <a:pt x="2067089" y="-249"/>
                  <a:pt x="2404513" y="0"/>
                </a:cubicBezTo>
                <a:cubicBezTo>
                  <a:pt x="2741937" y="249"/>
                  <a:pt x="2705391" y="19058"/>
                  <a:pt x="2941692" y="0"/>
                </a:cubicBezTo>
                <a:cubicBezTo>
                  <a:pt x="3177993" y="-19058"/>
                  <a:pt x="3468416" y="35583"/>
                  <a:pt x="3683510" y="0"/>
                </a:cubicBezTo>
                <a:cubicBezTo>
                  <a:pt x="3898604" y="-35583"/>
                  <a:pt x="4075153" y="-10446"/>
                  <a:pt x="4323008" y="0"/>
                </a:cubicBezTo>
                <a:cubicBezTo>
                  <a:pt x="4570863" y="10446"/>
                  <a:pt x="4819650" y="23364"/>
                  <a:pt x="5115986" y="0"/>
                </a:cubicBezTo>
                <a:cubicBezTo>
                  <a:pt x="5125580" y="313800"/>
                  <a:pt x="5090261" y="375780"/>
                  <a:pt x="5115986" y="630116"/>
                </a:cubicBezTo>
                <a:cubicBezTo>
                  <a:pt x="4921718" y="619331"/>
                  <a:pt x="4721548" y="621466"/>
                  <a:pt x="4425328" y="630116"/>
                </a:cubicBezTo>
                <a:cubicBezTo>
                  <a:pt x="4129108" y="638766"/>
                  <a:pt x="4047731" y="642652"/>
                  <a:pt x="3785830" y="630116"/>
                </a:cubicBezTo>
                <a:cubicBezTo>
                  <a:pt x="3523929" y="617580"/>
                  <a:pt x="3399598" y="632568"/>
                  <a:pt x="3044012" y="630116"/>
                </a:cubicBezTo>
                <a:cubicBezTo>
                  <a:pt x="2688426" y="627664"/>
                  <a:pt x="2720314" y="611821"/>
                  <a:pt x="2557993" y="630116"/>
                </a:cubicBezTo>
                <a:cubicBezTo>
                  <a:pt x="2395672" y="648411"/>
                  <a:pt x="2256445" y="624484"/>
                  <a:pt x="2071974" y="630116"/>
                </a:cubicBezTo>
                <a:cubicBezTo>
                  <a:pt x="1887503" y="635748"/>
                  <a:pt x="1583144" y="619286"/>
                  <a:pt x="1432476" y="630116"/>
                </a:cubicBezTo>
                <a:cubicBezTo>
                  <a:pt x="1281808" y="640946"/>
                  <a:pt x="985704" y="614063"/>
                  <a:pt x="792978" y="630116"/>
                </a:cubicBezTo>
                <a:cubicBezTo>
                  <a:pt x="600252" y="646169"/>
                  <a:pt x="273772" y="623991"/>
                  <a:pt x="0" y="630116"/>
                </a:cubicBezTo>
                <a:cubicBezTo>
                  <a:pt x="-6050" y="463117"/>
                  <a:pt x="20757" y="304742"/>
                  <a:pt x="0" y="0"/>
                </a:cubicBezTo>
                <a:close/>
              </a:path>
              <a:path w="5115986" h="630116" fill="none" stroke="0" extrusionOk="0">
                <a:moveTo>
                  <a:pt x="-92344" y="0"/>
                </a:moveTo>
                <a:cubicBezTo>
                  <a:pt x="-105327" y="202261"/>
                  <a:pt x="-75599" y="503152"/>
                  <a:pt x="-92344" y="630116"/>
                </a:cubicBezTo>
                <a:cubicBezTo>
                  <a:pt x="-72341" y="327886"/>
                  <a:pt x="-81266" y="152844"/>
                  <a:pt x="-92344" y="0"/>
                </a:cubicBezTo>
                <a:close/>
              </a:path>
              <a:path w="5115986" h="630116" fill="none" stroke="0" extrusionOk="0">
                <a:moveTo>
                  <a:pt x="-92344" y="320811"/>
                </a:moveTo>
                <a:cubicBezTo>
                  <a:pt x="-183045" y="324257"/>
                  <a:pt x="-318511" y="314369"/>
                  <a:pt x="-502032" y="303987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48243"/>
                      <a:gd name="adj4" fmla="val -9813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dirty="0">
                <a:ln w="0"/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Please notify us to assist with </a:t>
            </a:r>
            <a:r>
              <a:rPr lang="en-US" altLang="zh-CN" dirty="0">
                <a:ln w="0"/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account settings</a:t>
            </a:r>
            <a:endParaRPr lang="en-US" altLang="zh-TW" dirty="0">
              <a:ln w="0"/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090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3833C229-3AA6-4455-A753-03263095C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000884"/>
            <a:ext cx="10800000" cy="4520441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60D7B770-4F87-4B6A-88D8-2B4282DFF01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1277601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微軟正黑體 (標題)"/>
              </a:rPr>
              <a:t>Other information-</a:t>
            </a:r>
            <a:r>
              <a:rPr lang="en-US" altLang="zh-TW" dirty="0">
                <a:solidFill>
                  <a:schemeClr val="accent1"/>
                </a:solidFill>
                <a:latin typeface="微軟正黑體 (標題)"/>
              </a:rPr>
              <a:t>Whitelist</a:t>
            </a:r>
            <a:endParaRPr lang="zh-TW" altLang="en-US" sz="3000" dirty="0">
              <a:latin typeface="微軟正黑體 (標題)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79F18D-4854-4696-BBD4-5C3B1E990E0E}"/>
              </a:ext>
            </a:extLst>
          </p:cNvPr>
          <p:cNvSpPr/>
          <p:nvPr/>
        </p:nvSpPr>
        <p:spPr>
          <a:xfrm>
            <a:off x="1152086" y="1102274"/>
            <a:ext cx="989981" cy="589164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ED92D57-BC29-45DA-886B-7818C920432F}"/>
              </a:ext>
            </a:extLst>
          </p:cNvPr>
          <p:cNvSpPr/>
          <p:nvPr/>
        </p:nvSpPr>
        <p:spPr>
          <a:xfrm>
            <a:off x="2870755" y="1507422"/>
            <a:ext cx="158000" cy="165544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6E97F81-1A5A-446C-9B03-0E363FE5FC1A}"/>
              </a:ext>
            </a:extLst>
          </p:cNvPr>
          <p:cNvSpPr/>
          <p:nvPr/>
        </p:nvSpPr>
        <p:spPr>
          <a:xfrm>
            <a:off x="3678170" y="2027961"/>
            <a:ext cx="1605030" cy="253421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1B4218E-D648-41B4-BC34-82DC37A80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23</a:t>
            </a:fld>
            <a:endParaRPr lang="zh-TW" altLang="en-US"/>
          </a:p>
        </p:txBody>
      </p:sp>
      <p:sp>
        <p:nvSpPr>
          <p:cNvPr id="10" name="圖說文字: 直線加上框線和強調線 9">
            <a:extLst>
              <a:ext uri="{FF2B5EF4-FFF2-40B4-BE49-F238E27FC236}">
                <a16:creationId xmlns:a16="http://schemas.microsoft.com/office/drawing/2014/main" id="{DFDFC219-9ADE-4422-84F1-B2AAB78D0320}"/>
              </a:ext>
            </a:extLst>
          </p:cNvPr>
          <p:cNvSpPr/>
          <p:nvPr/>
        </p:nvSpPr>
        <p:spPr>
          <a:xfrm>
            <a:off x="4883044" y="3213443"/>
            <a:ext cx="3899006" cy="630116"/>
          </a:xfrm>
          <a:custGeom>
            <a:avLst/>
            <a:gdLst>
              <a:gd name="connsiteX0" fmla="*/ 0 w 3899006"/>
              <a:gd name="connsiteY0" fmla="*/ 0 h 630116"/>
              <a:gd name="connsiteX1" fmla="*/ 571854 w 3899006"/>
              <a:gd name="connsiteY1" fmla="*/ 0 h 630116"/>
              <a:gd name="connsiteX2" fmla="*/ 1143708 w 3899006"/>
              <a:gd name="connsiteY2" fmla="*/ 0 h 630116"/>
              <a:gd name="connsiteX3" fmla="*/ 1715563 w 3899006"/>
              <a:gd name="connsiteY3" fmla="*/ 0 h 630116"/>
              <a:gd name="connsiteX4" fmla="*/ 2287417 w 3899006"/>
              <a:gd name="connsiteY4" fmla="*/ 0 h 630116"/>
              <a:gd name="connsiteX5" fmla="*/ 2898261 w 3899006"/>
              <a:gd name="connsiteY5" fmla="*/ 0 h 630116"/>
              <a:gd name="connsiteX6" fmla="*/ 3899006 w 3899006"/>
              <a:gd name="connsiteY6" fmla="*/ 0 h 630116"/>
              <a:gd name="connsiteX7" fmla="*/ 3899006 w 3899006"/>
              <a:gd name="connsiteY7" fmla="*/ 630116 h 630116"/>
              <a:gd name="connsiteX8" fmla="*/ 3210182 w 3899006"/>
              <a:gd name="connsiteY8" fmla="*/ 630116 h 630116"/>
              <a:gd name="connsiteX9" fmla="*/ 2521357 w 3899006"/>
              <a:gd name="connsiteY9" fmla="*/ 630116 h 630116"/>
              <a:gd name="connsiteX10" fmla="*/ 1793543 w 3899006"/>
              <a:gd name="connsiteY10" fmla="*/ 630116 h 630116"/>
              <a:gd name="connsiteX11" fmla="*/ 1143708 w 3899006"/>
              <a:gd name="connsiteY11" fmla="*/ 630116 h 630116"/>
              <a:gd name="connsiteX12" fmla="*/ 0 w 3899006"/>
              <a:gd name="connsiteY12" fmla="*/ 630116 h 630116"/>
              <a:gd name="connsiteX13" fmla="*/ 0 w 3899006"/>
              <a:gd name="connsiteY13" fmla="*/ 0 h 630116"/>
              <a:gd name="connsiteX0" fmla="*/ -70377 w 3899006"/>
              <a:gd name="connsiteY0" fmla="*/ 0 h 630116"/>
              <a:gd name="connsiteX1" fmla="*/ -70377 w 3899006"/>
              <a:gd name="connsiteY1" fmla="*/ 630116 h 630116"/>
              <a:gd name="connsiteX2" fmla="*/ -70377 w 3899006"/>
              <a:gd name="connsiteY2" fmla="*/ 0 h 630116"/>
              <a:gd name="connsiteX0" fmla="*/ -70377 w 3899006"/>
              <a:gd name="connsiteY0" fmla="*/ 320811 h 630116"/>
              <a:gd name="connsiteX1" fmla="*/ -278818 w 3899006"/>
              <a:gd name="connsiteY1" fmla="*/ -310906 h 63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9006" h="630116" fill="none" extrusionOk="0">
                <a:moveTo>
                  <a:pt x="0" y="0"/>
                </a:moveTo>
                <a:cubicBezTo>
                  <a:pt x="225955" y="-2882"/>
                  <a:pt x="320165" y="15199"/>
                  <a:pt x="571854" y="0"/>
                </a:cubicBezTo>
                <a:cubicBezTo>
                  <a:pt x="823543" y="-15199"/>
                  <a:pt x="976016" y="-3338"/>
                  <a:pt x="1143708" y="0"/>
                </a:cubicBezTo>
                <a:cubicBezTo>
                  <a:pt x="1311400" y="3338"/>
                  <a:pt x="1595091" y="-12269"/>
                  <a:pt x="1715563" y="0"/>
                </a:cubicBezTo>
                <a:cubicBezTo>
                  <a:pt x="1836036" y="12269"/>
                  <a:pt x="2153316" y="-2345"/>
                  <a:pt x="2287417" y="0"/>
                </a:cubicBezTo>
                <a:cubicBezTo>
                  <a:pt x="2421518" y="2345"/>
                  <a:pt x="2662345" y="22754"/>
                  <a:pt x="2898261" y="0"/>
                </a:cubicBezTo>
                <a:cubicBezTo>
                  <a:pt x="3134177" y="-22754"/>
                  <a:pt x="3680432" y="44420"/>
                  <a:pt x="3899006" y="0"/>
                </a:cubicBezTo>
                <a:cubicBezTo>
                  <a:pt x="3899768" y="230714"/>
                  <a:pt x="3926801" y="421280"/>
                  <a:pt x="3899006" y="630116"/>
                </a:cubicBezTo>
                <a:cubicBezTo>
                  <a:pt x="3652132" y="619064"/>
                  <a:pt x="3491644" y="639137"/>
                  <a:pt x="3210182" y="630116"/>
                </a:cubicBezTo>
                <a:cubicBezTo>
                  <a:pt x="2928720" y="621095"/>
                  <a:pt x="2847569" y="608837"/>
                  <a:pt x="2521357" y="630116"/>
                </a:cubicBezTo>
                <a:cubicBezTo>
                  <a:pt x="2195145" y="651395"/>
                  <a:pt x="1948553" y="598595"/>
                  <a:pt x="1793543" y="630116"/>
                </a:cubicBezTo>
                <a:cubicBezTo>
                  <a:pt x="1638533" y="661637"/>
                  <a:pt x="1392927" y="655268"/>
                  <a:pt x="1143708" y="630116"/>
                </a:cubicBezTo>
                <a:cubicBezTo>
                  <a:pt x="894489" y="604964"/>
                  <a:pt x="516716" y="577259"/>
                  <a:pt x="0" y="630116"/>
                </a:cubicBezTo>
                <a:cubicBezTo>
                  <a:pt x="28143" y="489181"/>
                  <a:pt x="-3177" y="183454"/>
                  <a:pt x="0" y="0"/>
                </a:cubicBezTo>
                <a:close/>
              </a:path>
              <a:path w="3899006" h="630116" fill="none" extrusionOk="0">
                <a:moveTo>
                  <a:pt x="-70377" y="0"/>
                </a:moveTo>
                <a:cubicBezTo>
                  <a:pt x="-82354" y="286790"/>
                  <a:pt x="-46288" y="395863"/>
                  <a:pt x="-70377" y="630116"/>
                </a:cubicBezTo>
                <a:cubicBezTo>
                  <a:pt x="-43451" y="442639"/>
                  <a:pt x="-41839" y="265044"/>
                  <a:pt x="-70377" y="0"/>
                </a:cubicBezTo>
                <a:close/>
              </a:path>
              <a:path w="3899006" h="630116" fill="none" extrusionOk="0">
                <a:moveTo>
                  <a:pt x="-70377" y="320811"/>
                </a:moveTo>
                <a:cubicBezTo>
                  <a:pt x="-182110" y="42449"/>
                  <a:pt x="-224255" y="-105536"/>
                  <a:pt x="-278818" y="-310906"/>
                </a:cubicBezTo>
              </a:path>
              <a:path w="3899006" h="630116" stroke="0" extrusionOk="0">
                <a:moveTo>
                  <a:pt x="0" y="0"/>
                </a:moveTo>
                <a:cubicBezTo>
                  <a:pt x="204450" y="17294"/>
                  <a:pt x="442867" y="15877"/>
                  <a:pt x="610844" y="0"/>
                </a:cubicBezTo>
                <a:cubicBezTo>
                  <a:pt x="778821" y="-15877"/>
                  <a:pt x="931116" y="6627"/>
                  <a:pt x="1143708" y="0"/>
                </a:cubicBezTo>
                <a:cubicBezTo>
                  <a:pt x="1356300" y="-6627"/>
                  <a:pt x="1576196" y="8889"/>
                  <a:pt x="1793543" y="0"/>
                </a:cubicBezTo>
                <a:cubicBezTo>
                  <a:pt x="2010890" y="-8889"/>
                  <a:pt x="2232903" y="-18444"/>
                  <a:pt x="2482367" y="0"/>
                </a:cubicBezTo>
                <a:cubicBezTo>
                  <a:pt x="2731831" y="18444"/>
                  <a:pt x="2820938" y="-10747"/>
                  <a:pt x="3054221" y="0"/>
                </a:cubicBezTo>
                <a:cubicBezTo>
                  <a:pt x="3287504" y="10747"/>
                  <a:pt x="3603868" y="11805"/>
                  <a:pt x="3899006" y="0"/>
                </a:cubicBezTo>
                <a:cubicBezTo>
                  <a:pt x="3893890" y="244632"/>
                  <a:pt x="3916845" y="392979"/>
                  <a:pt x="3899006" y="630116"/>
                </a:cubicBezTo>
                <a:cubicBezTo>
                  <a:pt x="3757533" y="645372"/>
                  <a:pt x="3442113" y="615417"/>
                  <a:pt x="3249172" y="630116"/>
                </a:cubicBezTo>
                <a:cubicBezTo>
                  <a:pt x="3056231" y="644815"/>
                  <a:pt x="2858841" y="593786"/>
                  <a:pt x="2521357" y="630116"/>
                </a:cubicBezTo>
                <a:cubicBezTo>
                  <a:pt x="2183873" y="666446"/>
                  <a:pt x="1955488" y="627369"/>
                  <a:pt x="1793543" y="630116"/>
                </a:cubicBezTo>
                <a:cubicBezTo>
                  <a:pt x="1631598" y="632863"/>
                  <a:pt x="1385122" y="626118"/>
                  <a:pt x="1143708" y="630116"/>
                </a:cubicBezTo>
                <a:cubicBezTo>
                  <a:pt x="902294" y="634114"/>
                  <a:pt x="432060" y="659544"/>
                  <a:pt x="0" y="630116"/>
                </a:cubicBezTo>
                <a:cubicBezTo>
                  <a:pt x="10125" y="418721"/>
                  <a:pt x="-1700" y="134806"/>
                  <a:pt x="0" y="0"/>
                </a:cubicBezTo>
                <a:close/>
              </a:path>
              <a:path w="3899006" h="630116" fill="none" stroke="0" extrusionOk="0">
                <a:moveTo>
                  <a:pt x="-70377" y="0"/>
                </a:moveTo>
                <a:cubicBezTo>
                  <a:pt x="-77030" y="171073"/>
                  <a:pt x="-68952" y="414186"/>
                  <a:pt x="-70377" y="630116"/>
                </a:cubicBezTo>
                <a:cubicBezTo>
                  <a:pt x="-70467" y="421037"/>
                  <a:pt x="-62548" y="171998"/>
                  <a:pt x="-70377" y="0"/>
                </a:cubicBezTo>
                <a:close/>
              </a:path>
              <a:path w="3899006" h="630116" fill="none" stroke="0" extrusionOk="0">
                <a:moveTo>
                  <a:pt x="-70377" y="320811"/>
                </a:moveTo>
                <a:cubicBezTo>
                  <a:pt x="-101474" y="178054"/>
                  <a:pt x="-227981" y="-177980"/>
                  <a:pt x="-278818" y="-310906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-49341"/>
                      <a:gd name="adj4" fmla="val -715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dirty="0">
                <a:ln w="0"/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Please notify us to add </a:t>
            </a:r>
            <a:r>
              <a:rPr lang="en-US" altLang="zh-TW" dirty="0">
                <a:ln w="0"/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whitelist IP</a:t>
            </a: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C102D192-0C44-48D6-BDA8-A7D6D1C744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34277" b="-19748"/>
          <a:stretch/>
        </p:blipFill>
        <p:spPr>
          <a:xfrm>
            <a:off x="1069536" y="5210473"/>
            <a:ext cx="1273614" cy="19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46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A1BE69-FBAA-4A4C-96AF-9DBE343B2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217501"/>
            <a:ext cx="10799999" cy="713833"/>
          </a:xfrm>
        </p:spPr>
        <p:txBody>
          <a:bodyPr/>
          <a:lstStyle/>
          <a:p>
            <a:pPr algn="ctr"/>
            <a:r>
              <a:rPr lang="en-US" altLang="zh-TW" dirty="0">
                <a:latin typeface="+mj-ea"/>
              </a:rPr>
              <a:t>User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  <a:latin typeface="+mj-ea"/>
              </a:rPr>
              <a:t>User</a:t>
            </a:r>
            <a:r>
              <a:rPr lang="en-US" altLang="zh-TW" spc="-85" dirty="0">
                <a:solidFill>
                  <a:schemeClr val="accent1"/>
                </a:solidFill>
                <a:latin typeface="+mj-ea"/>
              </a:rPr>
              <a:t> l</a:t>
            </a:r>
            <a:r>
              <a:rPr lang="en-US" altLang="zh-TW" spc="-20" dirty="0">
                <a:solidFill>
                  <a:schemeClr val="accent1"/>
                </a:solidFill>
                <a:latin typeface="+mj-ea"/>
              </a:rPr>
              <a:t>ist</a:t>
            </a:r>
            <a:r>
              <a:rPr lang="zh-TW" altLang="en-US" spc="-20" dirty="0">
                <a:solidFill>
                  <a:schemeClr val="accent1"/>
                </a:solidFill>
                <a:latin typeface="+mj-ea"/>
              </a:rPr>
              <a:t> 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9" name="圖說文字: 直線加上框線和強調線 8">
            <a:extLst>
              <a:ext uri="{FF2B5EF4-FFF2-40B4-BE49-F238E27FC236}">
                <a16:creationId xmlns:a16="http://schemas.microsoft.com/office/drawing/2014/main" id="{8E10AB00-F341-4234-A675-6494B30124C5}"/>
              </a:ext>
            </a:extLst>
          </p:cNvPr>
          <p:cNvSpPr/>
          <p:nvPr/>
        </p:nvSpPr>
        <p:spPr>
          <a:xfrm>
            <a:off x="6197599" y="1536238"/>
            <a:ext cx="4538133" cy="521159"/>
          </a:xfrm>
          <a:custGeom>
            <a:avLst/>
            <a:gdLst>
              <a:gd name="connsiteX0" fmla="*/ 0 w 4538133"/>
              <a:gd name="connsiteY0" fmla="*/ 0 h 521159"/>
              <a:gd name="connsiteX1" fmla="*/ 739067 w 4538133"/>
              <a:gd name="connsiteY1" fmla="*/ 0 h 521159"/>
              <a:gd name="connsiteX2" fmla="*/ 1341991 w 4538133"/>
              <a:gd name="connsiteY2" fmla="*/ 0 h 521159"/>
              <a:gd name="connsiteX3" fmla="*/ 2035677 w 4538133"/>
              <a:gd name="connsiteY3" fmla="*/ 0 h 521159"/>
              <a:gd name="connsiteX4" fmla="*/ 2729363 w 4538133"/>
              <a:gd name="connsiteY4" fmla="*/ 0 h 521159"/>
              <a:gd name="connsiteX5" fmla="*/ 3286905 w 4538133"/>
              <a:gd name="connsiteY5" fmla="*/ 0 h 521159"/>
              <a:gd name="connsiteX6" fmla="*/ 3799066 w 4538133"/>
              <a:gd name="connsiteY6" fmla="*/ 0 h 521159"/>
              <a:gd name="connsiteX7" fmla="*/ 4538133 w 4538133"/>
              <a:gd name="connsiteY7" fmla="*/ 0 h 521159"/>
              <a:gd name="connsiteX8" fmla="*/ 4538133 w 4538133"/>
              <a:gd name="connsiteY8" fmla="*/ 521159 h 521159"/>
              <a:gd name="connsiteX9" fmla="*/ 3844447 w 4538133"/>
              <a:gd name="connsiteY9" fmla="*/ 521159 h 521159"/>
              <a:gd name="connsiteX10" fmla="*/ 3286905 w 4538133"/>
              <a:gd name="connsiteY10" fmla="*/ 521159 h 521159"/>
              <a:gd name="connsiteX11" fmla="*/ 2547838 w 4538133"/>
              <a:gd name="connsiteY11" fmla="*/ 521159 h 521159"/>
              <a:gd name="connsiteX12" fmla="*/ 1990295 w 4538133"/>
              <a:gd name="connsiteY12" fmla="*/ 521159 h 521159"/>
              <a:gd name="connsiteX13" fmla="*/ 1432753 w 4538133"/>
              <a:gd name="connsiteY13" fmla="*/ 521159 h 521159"/>
              <a:gd name="connsiteX14" fmla="*/ 693686 w 4538133"/>
              <a:gd name="connsiteY14" fmla="*/ 521159 h 521159"/>
              <a:gd name="connsiteX15" fmla="*/ 0 w 4538133"/>
              <a:gd name="connsiteY15" fmla="*/ 521159 h 521159"/>
              <a:gd name="connsiteX16" fmla="*/ 0 w 4538133"/>
              <a:gd name="connsiteY16" fmla="*/ 0 h 521159"/>
              <a:gd name="connsiteX0" fmla="*/ -81913 w 4538133"/>
              <a:gd name="connsiteY0" fmla="*/ 0 h 521159"/>
              <a:gd name="connsiteX1" fmla="*/ -81913 w 4538133"/>
              <a:gd name="connsiteY1" fmla="*/ 521159 h 521159"/>
              <a:gd name="connsiteX2" fmla="*/ -81913 w 4538133"/>
              <a:gd name="connsiteY2" fmla="*/ 0 h 521159"/>
              <a:gd name="connsiteX0" fmla="*/ -81913 w 4538133"/>
              <a:gd name="connsiteY0" fmla="*/ 265338 h 521159"/>
              <a:gd name="connsiteX1" fmla="*/ -752922 w 4538133"/>
              <a:gd name="connsiteY1" fmla="*/ 247144 h 52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38133" h="521159" fill="none" extrusionOk="0">
                <a:moveTo>
                  <a:pt x="0" y="0"/>
                </a:moveTo>
                <a:cubicBezTo>
                  <a:pt x="270682" y="-28419"/>
                  <a:pt x="445014" y="4433"/>
                  <a:pt x="739067" y="0"/>
                </a:cubicBezTo>
                <a:cubicBezTo>
                  <a:pt x="1033120" y="-4433"/>
                  <a:pt x="1191218" y="11959"/>
                  <a:pt x="1341991" y="0"/>
                </a:cubicBezTo>
                <a:cubicBezTo>
                  <a:pt x="1492764" y="-11959"/>
                  <a:pt x="1788437" y="-15423"/>
                  <a:pt x="2035677" y="0"/>
                </a:cubicBezTo>
                <a:cubicBezTo>
                  <a:pt x="2282917" y="15423"/>
                  <a:pt x="2581941" y="-14599"/>
                  <a:pt x="2729363" y="0"/>
                </a:cubicBezTo>
                <a:cubicBezTo>
                  <a:pt x="2876785" y="14599"/>
                  <a:pt x="3132167" y="-9771"/>
                  <a:pt x="3286905" y="0"/>
                </a:cubicBezTo>
                <a:cubicBezTo>
                  <a:pt x="3441643" y="9771"/>
                  <a:pt x="3586118" y="-11593"/>
                  <a:pt x="3799066" y="0"/>
                </a:cubicBezTo>
                <a:cubicBezTo>
                  <a:pt x="4012014" y="11593"/>
                  <a:pt x="4223762" y="-4959"/>
                  <a:pt x="4538133" y="0"/>
                </a:cubicBezTo>
                <a:cubicBezTo>
                  <a:pt x="4558939" y="157704"/>
                  <a:pt x="4538317" y="305798"/>
                  <a:pt x="4538133" y="521159"/>
                </a:cubicBezTo>
                <a:cubicBezTo>
                  <a:pt x="4227478" y="525728"/>
                  <a:pt x="4039152" y="532780"/>
                  <a:pt x="3844447" y="521159"/>
                </a:cubicBezTo>
                <a:cubicBezTo>
                  <a:pt x="3649742" y="509538"/>
                  <a:pt x="3453098" y="530093"/>
                  <a:pt x="3286905" y="521159"/>
                </a:cubicBezTo>
                <a:cubicBezTo>
                  <a:pt x="3120712" y="512225"/>
                  <a:pt x="2738367" y="506953"/>
                  <a:pt x="2547838" y="521159"/>
                </a:cubicBezTo>
                <a:cubicBezTo>
                  <a:pt x="2357309" y="535365"/>
                  <a:pt x="2223850" y="536111"/>
                  <a:pt x="1990295" y="521159"/>
                </a:cubicBezTo>
                <a:cubicBezTo>
                  <a:pt x="1756740" y="506207"/>
                  <a:pt x="1673684" y="528600"/>
                  <a:pt x="1432753" y="521159"/>
                </a:cubicBezTo>
                <a:cubicBezTo>
                  <a:pt x="1191822" y="513718"/>
                  <a:pt x="970063" y="519086"/>
                  <a:pt x="693686" y="521159"/>
                </a:cubicBezTo>
                <a:cubicBezTo>
                  <a:pt x="417309" y="523232"/>
                  <a:pt x="226867" y="491166"/>
                  <a:pt x="0" y="521159"/>
                </a:cubicBezTo>
                <a:cubicBezTo>
                  <a:pt x="-4779" y="395408"/>
                  <a:pt x="-8901" y="106548"/>
                  <a:pt x="0" y="0"/>
                </a:cubicBezTo>
                <a:close/>
              </a:path>
              <a:path w="4538133" h="521159" fill="none" extrusionOk="0">
                <a:moveTo>
                  <a:pt x="-81913" y="0"/>
                </a:moveTo>
                <a:cubicBezTo>
                  <a:pt x="-59594" y="179614"/>
                  <a:pt x="-98802" y="309950"/>
                  <a:pt x="-81913" y="521159"/>
                </a:cubicBezTo>
                <a:cubicBezTo>
                  <a:pt x="-102230" y="327923"/>
                  <a:pt x="-97822" y="241927"/>
                  <a:pt x="-81913" y="0"/>
                </a:cubicBezTo>
                <a:close/>
              </a:path>
              <a:path w="4538133" h="521159" fill="none" extrusionOk="0">
                <a:moveTo>
                  <a:pt x="-81913" y="265338"/>
                </a:moveTo>
                <a:cubicBezTo>
                  <a:pt x="-286703" y="256176"/>
                  <a:pt x="-425370" y="272998"/>
                  <a:pt x="-752922" y="247144"/>
                </a:cubicBezTo>
              </a:path>
              <a:path w="4538133" h="521159" stroke="0" extrusionOk="0">
                <a:moveTo>
                  <a:pt x="0" y="0"/>
                </a:moveTo>
                <a:cubicBezTo>
                  <a:pt x="198703" y="13201"/>
                  <a:pt x="467438" y="16749"/>
                  <a:pt x="602923" y="0"/>
                </a:cubicBezTo>
                <a:cubicBezTo>
                  <a:pt x="738408" y="-16749"/>
                  <a:pt x="886781" y="15680"/>
                  <a:pt x="1115084" y="0"/>
                </a:cubicBezTo>
                <a:cubicBezTo>
                  <a:pt x="1343387" y="-15680"/>
                  <a:pt x="1586913" y="9002"/>
                  <a:pt x="1763389" y="0"/>
                </a:cubicBezTo>
                <a:cubicBezTo>
                  <a:pt x="1939865" y="-9002"/>
                  <a:pt x="2294318" y="-24958"/>
                  <a:pt x="2457075" y="0"/>
                </a:cubicBezTo>
                <a:cubicBezTo>
                  <a:pt x="2619832" y="24958"/>
                  <a:pt x="2772631" y="17616"/>
                  <a:pt x="3014617" y="0"/>
                </a:cubicBezTo>
                <a:cubicBezTo>
                  <a:pt x="3256603" y="-17616"/>
                  <a:pt x="3556671" y="-23664"/>
                  <a:pt x="3753684" y="0"/>
                </a:cubicBezTo>
                <a:cubicBezTo>
                  <a:pt x="3950697" y="23664"/>
                  <a:pt x="4266836" y="-38272"/>
                  <a:pt x="4538133" y="0"/>
                </a:cubicBezTo>
                <a:cubicBezTo>
                  <a:pt x="4516866" y="233886"/>
                  <a:pt x="4550090" y="357709"/>
                  <a:pt x="4538133" y="521159"/>
                </a:cubicBezTo>
                <a:cubicBezTo>
                  <a:pt x="4313516" y="534607"/>
                  <a:pt x="4112618" y="489189"/>
                  <a:pt x="3844447" y="521159"/>
                </a:cubicBezTo>
                <a:cubicBezTo>
                  <a:pt x="3576276" y="553129"/>
                  <a:pt x="3461227" y="521987"/>
                  <a:pt x="3105380" y="521159"/>
                </a:cubicBezTo>
                <a:cubicBezTo>
                  <a:pt x="2749533" y="520331"/>
                  <a:pt x="2644305" y="545532"/>
                  <a:pt x="2457075" y="521159"/>
                </a:cubicBezTo>
                <a:cubicBezTo>
                  <a:pt x="2269845" y="496786"/>
                  <a:pt x="1957146" y="495971"/>
                  <a:pt x="1718007" y="521159"/>
                </a:cubicBezTo>
                <a:cubicBezTo>
                  <a:pt x="1478868" y="546347"/>
                  <a:pt x="1442198" y="498451"/>
                  <a:pt x="1205847" y="521159"/>
                </a:cubicBezTo>
                <a:cubicBezTo>
                  <a:pt x="969496" y="543867"/>
                  <a:pt x="841554" y="538115"/>
                  <a:pt x="693686" y="521159"/>
                </a:cubicBezTo>
                <a:cubicBezTo>
                  <a:pt x="545818" y="504203"/>
                  <a:pt x="151365" y="524611"/>
                  <a:pt x="0" y="521159"/>
                </a:cubicBezTo>
                <a:cubicBezTo>
                  <a:pt x="20572" y="283364"/>
                  <a:pt x="-1576" y="204766"/>
                  <a:pt x="0" y="0"/>
                </a:cubicBezTo>
                <a:close/>
              </a:path>
              <a:path w="4538133" h="521159" fill="none" stroke="0" extrusionOk="0">
                <a:moveTo>
                  <a:pt x="-81913" y="0"/>
                </a:moveTo>
                <a:cubicBezTo>
                  <a:pt x="-76803" y="115219"/>
                  <a:pt x="-91319" y="267820"/>
                  <a:pt x="-81913" y="521159"/>
                </a:cubicBezTo>
                <a:cubicBezTo>
                  <a:pt x="-60312" y="390268"/>
                  <a:pt x="-83223" y="140548"/>
                  <a:pt x="-81913" y="0"/>
                </a:cubicBezTo>
                <a:close/>
              </a:path>
              <a:path w="4538133" h="521159" fill="none" stroke="0" extrusionOk="0">
                <a:moveTo>
                  <a:pt x="-81913" y="265338"/>
                </a:moveTo>
                <a:cubicBezTo>
                  <a:pt x="-308814" y="248941"/>
                  <a:pt x="-487324" y="234977"/>
                  <a:pt x="-752922" y="247144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47422"/>
                      <a:gd name="adj4" fmla="val -1659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1200" dirty="0">
                <a:latin typeface="+mj-ea"/>
                <a:ea typeface="+mj-ea"/>
              </a:rPr>
              <a:t>Search conditions: </a:t>
            </a:r>
            <a:br>
              <a:rPr lang="en-US" altLang="zh-TW" sz="1200" dirty="0">
                <a:latin typeface="+mj-ea"/>
                <a:ea typeface="+mj-ea"/>
              </a:rPr>
            </a:br>
            <a:r>
              <a:rPr lang="en-US" altLang="zh-TW" sz="1200" dirty="0">
                <a:latin typeface="+mj-ea"/>
                <a:ea typeface="+mj-ea"/>
              </a:rPr>
              <a:t>Both Firm and Vendor player account need to be entered</a:t>
            </a:r>
            <a:endParaRPr lang="zh-TW" altLang="en-US" sz="1200" dirty="0">
              <a:latin typeface="+mj-ea"/>
              <a:ea typeface="+mj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F5C614E-0167-4E7F-886D-862F1C7B6CDC}"/>
              </a:ext>
            </a:extLst>
          </p:cNvPr>
          <p:cNvSpPr/>
          <p:nvPr/>
        </p:nvSpPr>
        <p:spPr>
          <a:xfrm>
            <a:off x="1115869" y="1067114"/>
            <a:ext cx="814529" cy="52115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FE5683D-3AB5-4247-807A-FDED06E17DA7}"/>
              </a:ext>
            </a:extLst>
          </p:cNvPr>
          <p:cNvSpPr/>
          <p:nvPr/>
        </p:nvSpPr>
        <p:spPr>
          <a:xfrm>
            <a:off x="9396265" y="4665132"/>
            <a:ext cx="2309667" cy="91163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6EA5C54-52A1-41ED-A231-6483E95051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46"/>
          <a:stretch/>
        </p:blipFill>
        <p:spPr>
          <a:xfrm>
            <a:off x="914400" y="4796859"/>
            <a:ext cx="8483601" cy="788371"/>
          </a:xfrm>
          <a:prstGeom prst="rect">
            <a:avLst/>
          </a:prstGeom>
        </p:spPr>
      </p:pic>
      <p:pic>
        <p:nvPicPr>
          <p:cNvPr id="15" name="圖片 14" descr="一張含有 文字, 螢幕擷取畫面, 軟體, 電腦圖示 的圖片&#10;&#10;自動產生的描述">
            <a:extLst>
              <a:ext uri="{FF2B5EF4-FFF2-40B4-BE49-F238E27FC236}">
                <a16:creationId xmlns:a16="http://schemas.microsoft.com/office/drawing/2014/main" id="{AD93E57E-95F1-4A1C-9FFC-C1FA781398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8" b="18343"/>
          <a:stretch/>
        </p:blipFill>
        <p:spPr>
          <a:xfrm>
            <a:off x="914399" y="1001668"/>
            <a:ext cx="10800000" cy="3795189"/>
          </a:xfrm>
          <a:prstGeom prst="rect">
            <a:avLst/>
          </a:prstGeom>
          <a:ln>
            <a:noFill/>
          </a:ln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F80B42F1-AD56-4630-B033-6E4B697F9B7F}"/>
              </a:ext>
            </a:extLst>
          </p:cNvPr>
          <p:cNvSpPr/>
          <p:nvPr/>
        </p:nvSpPr>
        <p:spPr>
          <a:xfrm>
            <a:off x="956714" y="3733800"/>
            <a:ext cx="1067665" cy="897465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2741AC90-0C64-4EC6-A021-86D5EFA4B618}"/>
              </a:ext>
            </a:extLst>
          </p:cNvPr>
          <p:cNvSpPr txBox="1"/>
          <p:nvPr/>
        </p:nvSpPr>
        <p:spPr>
          <a:xfrm>
            <a:off x="2192866" y="4975600"/>
            <a:ext cx="95130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>
                <a:latin typeface="+mj-ea"/>
                <a:ea typeface="+mj-ea"/>
                <a:cs typeface="Arial" panose="020B0604020202020204" pitchFamily="34" charset="0"/>
              </a:rPr>
              <a:t>The searched account belongs to the Firm display of</a:t>
            </a:r>
            <a:r>
              <a:rPr lang="en-US" altLang="zh-TW" dirty="0">
                <a:latin typeface="+mj-ea"/>
                <a:ea typeface="+mj-ea"/>
                <a:cs typeface="Arial" panose="020B0604020202020204" pitchFamily="34" charset="0"/>
              </a:rPr>
              <a:t>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seamless wallet</a:t>
            </a:r>
            <a:endParaRPr lang="zh-TW" altLang="en-US" sz="2000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4" name="圖說文字: 直線加上框線和強調線 13">
            <a:extLst>
              <a:ext uri="{FF2B5EF4-FFF2-40B4-BE49-F238E27FC236}">
                <a16:creationId xmlns:a16="http://schemas.microsoft.com/office/drawing/2014/main" id="{524222F9-E971-468D-ACC7-9700BDABCCD3}"/>
              </a:ext>
            </a:extLst>
          </p:cNvPr>
          <p:cNvSpPr/>
          <p:nvPr/>
        </p:nvSpPr>
        <p:spPr>
          <a:xfrm>
            <a:off x="6197598" y="1537470"/>
            <a:ext cx="4999569" cy="521159"/>
          </a:xfrm>
          <a:custGeom>
            <a:avLst/>
            <a:gdLst>
              <a:gd name="connsiteX0" fmla="*/ 0 w 4999569"/>
              <a:gd name="connsiteY0" fmla="*/ 0 h 521159"/>
              <a:gd name="connsiteX1" fmla="*/ 724938 w 4999569"/>
              <a:gd name="connsiteY1" fmla="*/ 0 h 521159"/>
              <a:gd name="connsiteX2" fmla="*/ 1399879 w 4999569"/>
              <a:gd name="connsiteY2" fmla="*/ 0 h 521159"/>
              <a:gd name="connsiteX3" fmla="*/ 1924834 w 4999569"/>
              <a:gd name="connsiteY3" fmla="*/ 0 h 521159"/>
              <a:gd name="connsiteX4" fmla="*/ 2399793 w 4999569"/>
              <a:gd name="connsiteY4" fmla="*/ 0 h 521159"/>
              <a:gd name="connsiteX5" fmla="*/ 3074735 w 4999569"/>
              <a:gd name="connsiteY5" fmla="*/ 0 h 521159"/>
              <a:gd name="connsiteX6" fmla="*/ 3799672 w 4999569"/>
              <a:gd name="connsiteY6" fmla="*/ 0 h 521159"/>
              <a:gd name="connsiteX7" fmla="*/ 4274631 w 4999569"/>
              <a:gd name="connsiteY7" fmla="*/ 0 h 521159"/>
              <a:gd name="connsiteX8" fmla="*/ 4999569 w 4999569"/>
              <a:gd name="connsiteY8" fmla="*/ 0 h 521159"/>
              <a:gd name="connsiteX9" fmla="*/ 4999569 w 4999569"/>
              <a:gd name="connsiteY9" fmla="*/ 521159 h 521159"/>
              <a:gd name="connsiteX10" fmla="*/ 4424619 w 4999569"/>
              <a:gd name="connsiteY10" fmla="*/ 521159 h 521159"/>
              <a:gd name="connsiteX11" fmla="*/ 3899664 w 4999569"/>
              <a:gd name="connsiteY11" fmla="*/ 521159 h 521159"/>
              <a:gd name="connsiteX12" fmla="*/ 3174726 w 4999569"/>
              <a:gd name="connsiteY12" fmla="*/ 521159 h 521159"/>
              <a:gd name="connsiteX13" fmla="*/ 2549780 w 4999569"/>
              <a:gd name="connsiteY13" fmla="*/ 521159 h 521159"/>
              <a:gd name="connsiteX14" fmla="*/ 1874838 w 4999569"/>
              <a:gd name="connsiteY14" fmla="*/ 521159 h 521159"/>
              <a:gd name="connsiteX15" fmla="*/ 1399879 w 4999569"/>
              <a:gd name="connsiteY15" fmla="*/ 521159 h 521159"/>
              <a:gd name="connsiteX16" fmla="*/ 674942 w 4999569"/>
              <a:gd name="connsiteY16" fmla="*/ 521159 h 521159"/>
              <a:gd name="connsiteX17" fmla="*/ 0 w 4999569"/>
              <a:gd name="connsiteY17" fmla="*/ 521159 h 521159"/>
              <a:gd name="connsiteX18" fmla="*/ 0 w 4999569"/>
              <a:gd name="connsiteY18" fmla="*/ 0 h 521159"/>
              <a:gd name="connsiteX0" fmla="*/ -90242 w 4999569"/>
              <a:gd name="connsiteY0" fmla="*/ 0 h 521159"/>
              <a:gd name="connsiteX1" fmla="*/ -90242 w 4999569"/>
              <a:gd name="connsiteY1" fmla="*/ 521159 h 521159"/>
              <a:gd name="connsiteX2" fmla="*/ -90242 w 4999569"/>
              <a:gd name="connsiteY2" fmla="*/ 0 h 521159"/>
              <a:gd name="connsiteX0" fmla="*/ -90242 w 4999569"/>
              <a:gd name="connsiteY0" fmla="*/ 265338 h 521159"/>
              <a:gd name="connsiteX1" fmla="*/ -770234 w 4999569"/>
              <a:gd name="connsiteY1" fmla="*/ 247144 h 52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99569" h="521159" fill="none" extrusionOk="0">
                <a:moveTo>
                  <a:pt x="0" y="0"/>
                </a:moveTo>
                <a:cubicBezTo>
                  <a:pt x="208226" y="-22390"/>
                  <a:pt x="560692" y="31011"/>
                  <a:pt x="724938" y="0"/>
                </a:cubicBezTo>
                <a:cubicBezTo>
                  <a:pt x="889184" y="-31011"/>
                  <a:pt x="1240763" y="27922"/>
                  <a:pt x="1399879" y="0"/>
                </a:cubicBezTo>
                <a:cubicBezTo>
                  <a:pt x="1558995" y="-27922"/>
                  <a:pt x="1687697" y="-16782"/>
                  <a:pt x="1924834" y="0"/>
                </a:cubicBezTo>
                <a:cubicBezTo>
                  <a:pt x="2161972" y="16782"/>
                  <a:pt x="2235908" y="-21147"/>
                  <a:pt x="2399793" y="0"/>
                </a:cubicBezTo>
                <a:cubicBezTo>
                  <a:pt x="2563678" y="21147"/>
                  <a:pt x="2773453" y="-27023"/>
                  <a:pt x="3074735" y="0"/>
                </a:cubicBezTo>
                <a:cubicBezTo>
                  <a:pt x="3376017" y="27023"/>
                  <a:pt x="3488847" y="-16779"/>
                  <a:pt x="3799672" y="0"/>
                </a:cubicBezTo>
                <a:cubicBezTo>
                  <a:pt x="4110497" y="16779"/>
                  <a:pt x="4135487" y="-4493"/>
                  <a:pt x="4274631" y="0"/>
                </a:cubicBezTo>
                <a:cubicBezTo>
                  <a:pt x="4413775" y="4493"/>
                  <a:pt x="4684350" y="23438"/>
                  <a:pt x="4999569" y="0"/>
                </a:cubicBezTo>
                <a:cubicBezTo>
                  <a:pt x="4990039" y="178425"/>
                  <a:pt x="5012421" y="319244"/>
                  <a:pt x="4999569" y="521159"/>
                </a:cubicBezTo>
                <a:cubicBezTo>
                  <a:pt x="4727681" y="502074"/>
                  <a:pt x="4564917" y="540798"/>
                  <a:pt x="4424619" y="521159"/>
                </a:cubicBezTo>
                <a:cubicBezTo>
                  <a:pt x="4284321" y="501521"/>
                  <a:pt x="4086195" y="510540"/>
                  <a:pt x="3899664" y="521159"/>
                </a:cubicBezTo>
                <a:cubicBezTo>
                  <a:pt x="3713134" y="531778"/>
                  <a:pt x="3397737" y="513275"/>
                  <a:pt x="3174726" y="521159"/>
                </a:cubicBezTo>
                <a:cubicBezTo>
                  <a:pt x="2951715" y="529043"/>
                  <a:pt x="2766745" y="539747"/>
                  <a:pt x="2549780" y="521159"/>
                </a:cubicBezTo>
                <a:cubicBezTo>
                  <a:pt x="2332815" y="502571"/>
                  <a:pt x="2119630" y="536479"/>
                  <a:pt x="1874838" y="521159"/>
                </a:cubicBezTo>
                <a:cubicBezTo>
                  <a:pt x="1630046" y="505839"/>
                  <a:pt x="1568933" y="521453"/>
                  <a:pt x="1399879" y="521159"/>
                </a:cubicBezTo>
                <a:cubicBezTo>
                  <a:pt x="1230825" y="520865"/>
                  <a:pt x="987007" y="496338"/>
                  <a:pt x="674942" y="521159"/>
                </a:cubicBezTo>
                <a:cubicBezTo>
                  <a:pt x="362877" y="545980"/>
                  <a:pt x="326907" y="492918"/>
                  <a:pt x="0" y="521159"/>
                </a:cubicBezTo>
                <a:cubicBezTo>
                  <a:pt x="-1310" y="296896"/>
                  <a:pt x="3902" y="170576"/>
                  <a:pt x="0" y="0"/>
                </a:cubicBezTo>
                <a:close/>
              </a:path>
              <a:path w="4999569" h="521159" fill="none" extrusionOk="0">
                <a:moveTo>
                  <a:pt x="-90242" y="0"/>
                </a:moveTo>
                <a:cubicBezTo>
                  <a:pt x="-67014" y="166967"/>
                  <a:pt x="-106243" y="407604"/>
                  <a:pt x="-90242" y="521159"/>
                </a:cubicBezTo>
                <a:cubicBezTo>
                  <a:pt x="-97097" y="266336"/>
                  <a:pt x="-109270" y="166551"/>
                  <a:pt x="-90242" y="0"/>
                </a:cubicBezTo>
                <a:close/>
              </a:path>
              <a:path w="4999569" h="521159" fill="none" extrusionOk="0">
                <a:moveTo>
                  <a:pt x="-90242" y="265338"/>
                </a:moveTo>
                <a:cubicBezTo>
                  <a:pt x="-333946" y="227873"/>
                  <a:pt x="-488022" y="275507"/>
                  <a:pt x="-770234" y="247144"/>
                </a:cubicBezTo>
              </a:path>
              <a:path w="4999569" h="521159" stroke="0" extrusionOk="0">
                <a:moveTo>
                  <a:pt x="0" y="0"/>
                </a:moveTo>
                <a:cubicBezTo>
                  <a:pt x="287054" y="6024"/>
                  <a:pt x="307022" y="-24289"/>
                  <a:pt x="574950" y="0"/>
                </a:cubicBezTo>
                <a:cubicBezTo>
                  <a:pt x="842878" y="24289"/>
                  <a:pt x="912161" y="13415"/>
                  <a:pt x="1049909" y="0"/>
                </a:cubicBezTo>
                <a:cubicBezTo>
                  <a:pt x="1187657" y="-13415"/>
                  <a:pt x="1416221" y="18035"/>
                  <a:pt x="1674856" y="0"/>
                </a:cubicBezTo>
                <a:cubicBezTo>
                  <a:pt x="1933491" y="-18035"/>
                  <a:pt x="2133231" y="-26502"/>
                  <a:pt x="2349797" y="0"/>
                </a:cubicBezTo>
                <a:cubicBezTo>
                  <a:pt x="2566363" y="26502"/>
                  <a:pt x="2692321" y="1186"/>
                  <a:pt x="2874752" y="0"/>
                </a:cubicBezTo>
                <a:cubicBezTo>
                  <a:pt x="3057183" y="-1186"/>
                  <a:pt x="3357727" y="3686"/>
                  <a:pt x="3599690" y="0"/>
                </a:cubicBezTo>
                <a:cubicBezTo>
                  <a:pt x="3841653" y="-3686"/>
                  <a:pt x="3952796" y="-21072"/>
                  <a:pt x="4224636" y="0"/>
                </a:cubicBezTo>
                <a:cubicBezTo>
                  <a:pt x="4496476" y="21072"/>
                  <a:pt x="4829627" y="21798"/>
                  <a:pt x="4999569" y="0"/>
                </a:cubicBezTo>
                <a:cubicBezTo>
                  <a:pt x="5003341" y="155919"/>
                  <a:pt x="5004507" y="374023"/>
                  <a:pt x="4999569" y="521159"/>
                </a:cubicBezTo>
                <a:cubicBezTo>
                  <a:pt x="4684242" y="500643"/>
                  <a:pt x="4575209" y="500279"/>
                  <a:pt x="4324627" y="521159"/>
                </a:cubicBezTo>
                <a:cubicBezTo>
                  <a:pt x="4074045" y="542039"/>
                  <a:pt x="3902032" y="533075"/>
                  <a:pt x="3699681" y="521159"/>
                </a:cubicBezTo>
                <a:cubicBezTo>
                  <a:pt x="3497330" y="509243"/>
                  <a:pt x="3148520" y="553845"/>
                  <a:pt x="2974744" y="521159"/>
                </a:cubicBezTo>
                <a:cubicBezTo>
                  <a:pt x="2800968" y="488473"/>
                  <a:pt x="2710023" y="518478"/>
                  <a:pt x="2499785" y="521159"/>
                </a:cubicBezTo>
                <a:cubicBezTo>
                  <a:pt x="2289547" y="523840"/>
                  <a:pt x="2223768" y="516868"/>
                  <a:pt x="2024825" y="521159"/>
                </a:cubicBezTo>
                <a:cubicBezTo>
                  <a:pt x="1825882" y="525450"/>
                  <a:pt x="1528395" y="518671"/>
                  <a:pt x="1399879" y="521159"/>
                </a:cubicBezTo>
                <a:cubicBezTo>
                  <a:pt x="1271363" y="523647"/>
                  <a:pt x="955777" y="543218"/>
                  <a:pt x="774933" y="521159"/>
                </a:cubicBezTo>
                <a:cubicBezTo>
                  <a:pt x="594089" y="499100"/>
                  <a:pt x="365271" y="499635"/>
                  <a:pt x="0" y="521159"/>
                </a:cubicBezTo>
                <a:cubicBezTo>
                  <a:pt x="-14733" y="380864"/>
                  <a:pt x="-11567" y="198543"/>
                  <a:pt x="0" y="0"/>
                </a:cubicBezTo>
                <a:close/>
              </a:path>
              <a:path w="4999569" h="521159" fill="none" stroke="0" extrusionOk="0">
                <a:moveTo>
                  <a:pt x="-90242" y="0"/>
                </a:moveTo>
                <a:cubicBezTo>
                  <a:pt x="-107131" y="153602"/>
                  <a:pt x="-113041" y="328820"/>
                  <a:pt x="-90242" y="521159"/>
                </a:cubicBezTo>
                <a:cubicBezTo>
                  <a:pt x="-106151" y="398275"/>
                  <a:pt x="-79164" y="129317"/>
                  <a:pt x="-90242" y="0"/>
                </a:cubicBezTo>
                <a:close/>
              </a:path>
              <a:path w="4999569" h="521159" fill="none" stroke="0" extrusionOk="0">
                <a:moveTo>
                  <a:pt x="-90242" y="265338"/>
                </a:moveTo>
                <a:cubicBezTo>
                  <a:pt x="-370525" y="229450"/>
                  <a:pt x="-434883" y="280251"/>
                  <a:pt x="-770234" y="247144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47422"/>
                      <a:gd name="adj4" fmla="val -15406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1400" dirty="0">
                <a:latin typeface="+mj-ea"/>
                <a:ea typeface="+mj-ea"/>
                <a:cs typeface="Arial" panose="020B0604020202020204" pitchFamily="34" charset="0"/>
              </a:rPr>
              <a:t>Both Firm and Vendor player account need to be entered</a:t>
            </a:r>
            <a:endParaRPr lang="zh-TW" altLang="en-US" sz="14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ACBAC6E-4416-4E7B-8359-341DF1BE6E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08" b="-1"/>
          <a:stretch/>
        </p:blipFill>
        <p:spPr>
          <a:xfrm>
            <a:off x="2414113" y="1687983"/>
            <a:ext cx="1209620" cy="152904"/>
          </a:xfrm>
          <a:prstGeom prst="rect">
            <a:avLst/>
          </a:prstGeom>
          <a:ln>
            <a:noFill/>
          </a:ln>
        </p:spPr>
      </p:pic>
      <p:pic>
        <p:nvPicPr>
          <p:cNvPr id="18" name="圖片 17">
            <a:extLst>
              <a:ext uri="{FF2B5EF4-FFF2-40B4-BE49-F238E27FC236}">
                <a16:creationId xmlns:a16="http://schemas.microsoft.com/office/drawing/2014/main" id="{79F81E9E-E491-40C7-BA8D-06F56A989F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08" b="-1"/>
          <a:stretch/>
        </p:blipFill>
        <p:spPr>
          <a:xfrm>
            <a:off x="4327580" y="2888548"/>
            <a:ext cx="820154" cy="103673"/>
          </a:xfrm>
          <a:prstGeom prst="rect">
            <a:avLst/>
          </a:prstGeom>
          <a:ln>
            <a:noFill/>
          </a:ln>
        </p:spPr>
      </p:pic>
      <p:sp>
        <p:nvSpPr>
          <p:cNvPr id="13" name="投影片編號版面配置區 12">
            <a:extLst>
              <a:ext uri="{FF2B5EF4-FFF2-40B4-BE49-F238E27FC236}">
                <a16:creationId xmlns:a16="http://schemas.microsoft.com/office/drawing/2014/main" id="{3A6ECA5C-0E18-4F8D-8EB8-9A06D304D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3</a:t>
            </a:fld>
            <a:endParaRPr lang="zh-TW" altLang="en-US"/>
          </a:p>
        </p:txBody>
      </p:sp>
      <p:pic>
        <p:nvPicPr>
          <p:cNvPr id="21" name="圖片 20">
            <a:extLst>
              <a:ext uri="{FF2B5EF4-FFF2-40B4-BE49-F238E27FC236}">
                <a16:creationId xmlns:a16="http://schemas.microsoft.com/office/drawing/2014/main" id="{98413F89-68C7-4958-8571-D44B368A21F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7388" b="4029"/>
          <a:stretch/>
        </p:blipFill>
        <p:spPr>
          <a:xfrm>
            <a:off x="923633" y="1049397"/>
            <a:ext cx="1260000" cy="430365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A2EEFEE-06AD-49A0-84A5-413C2E73C908}"/>
              </a:ext>
            </a:extLst>
          </p:cNvPr>
          <p:cNvSpPr/>
          <p:nvPr/>
        </p:nvSpPr>
        <p:spPr>
          <a:xfrm>
            <a:off x="994833" y="1129333"/>
            <a:ext cx="1117600" cy="455933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631463-6299-4E0E-A4BA-BC62FE819786}"/>
              </a:ext>
            </a:extLst>
          </p:cNvPr>
          <p:cNvSpPr/>
          <p:nvPr/>
        </p:nvSpPr>
        <p:spPr>
          <a:xfrm>
            <a:off x="1040323" y="2281533"/>
            <a:ext cx="897483" cy="11006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535701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66918A04-8702-40A1-A962-5A1480AEF9B9}"/>
              </a:ext>
            </a:extLst>
          </p:cNvPr>
          <p:cNvSpPr/>
          <p:nvPr/>
        </p:nvSpPr>
        <p:spPr>
          <a:xfrm>
            <a:off x="9396265" y="5300128"/>
            <a:ext cx="2245402" cy="91163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689D7BF7-E08C-4DF5-BE2C-ABFD1B85B1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46"/>
          <a:stretch/>
        </p:blipFill>
        <p:spPr>
          <a:xfrm>
            <a:off x="914399" y="5431855"/>
            <a:ext cx="8483601" cy="788371"/>
          </a:xfrm>
          <a:prstGeom prst="rect">
            <a:avLst/>
          </a:prstGeom>
        </p:spPr>
      </p:pic>
      <p:grpSp>
        <p:nvGrpSpPr>
          <p:cNvPr id="7" name="群組 6">
            <a:extLst>
              <a:ext uri="{FF2B5EF4-FFF2-40B4-BE49-F238E27FC236}">
                <a16:creationId xmlns:a16="http://schemas.microsoft.com/office/drawing/2014/main" id="{3583C734-0DEE-4ABA-9292-4E35E538E92C}"/>
              </a:ext>
            </a:extLst>
          </p:cNvPr>
          <p:cNvGrpSpPr/>
          <p:nvPr/>
        </p:nvGrpSpPr>
        <p:grpSpPr>
          <a:xfrm>
            <a:off x="914398" y="1006963"/>
            <a:ext cx="10727268" cy="4462500"/>
            <a:chOff x="998203" y="1083733"/>
            <a:chExt cx="10727268" cy="4462500"/>
          </a:xfrm>
        </p:grpSpPr>
        <p:pic>
          <p:nvPicPr>
            <p:cNvPr id="4" name="圖片 3" descr="一張含有 文字, 螢幕擷取畫面, 軟體, 電腦圖示 的圖片&#10;&#10;自動產生的描述">
              <a:extLst>
                <a:ext uri="{FF2B5EF4-FFF2-40B4-BE49-F238E27FC236}">
                  <a16:creationId xmlns:a16="http://schemas.microsoft.com/office/drawing/2014/main" id="{13FD4E77-3A75-4647-A408-469B4E35BB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279" r="673" b="6848"/>
            <a:stretch/>
          </p:blipFill>
          <p:spPr>
            <a:xfrm>
              <a:off x="998203" y="1083733"/>
              <a:ext cx="10727268" cy="4462500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80B42F1-AD56-4630-B033-6E4B697F9B7F}"/>
                </a:ext>
              </a:extLst>
            </p:cNvPr>
            <p:cNvSpPr/>
            <p:nvPr/>
          </p:nvSpPr>
          <p:spPr>
            <a:xfrm>
              <a:off x="1016001" y="3802100"/>
              <a:ext cx="1092199" cy="922300"/>
            </a:xfrm>
            <a:prstGeom prst="rect">
              <a:avLst/>
            </a:prstGeom>
            <a:solidFill>
              <a:srgbClr val="272525"/>
            </a:solidFill>
            <a:ln>
              <a:solidFill>
                <a:srgbClr val="2725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9" name="圖說文字: 直線加上框線和強調線 8">
            <a:extLst>
              <a:ext uri="{FF2B5EF4-FFF2-40B4-BE49-F238E27FC236}">
                <a16:creationId xmlns:a16="http://schemas.microsoft.com/office/drawing/2014/main" id="{8E10AB00-F341-4234-A675-6494B30124C5}"/>
              </a:ext>
            </a:extLst>
          </p:cNvPr>
          <p:cNvSpPr/>
          <p:nvPr/>
        </p:nvSpPr>
        <p:spPr>
          <a:xfrm>
            <a:off x="6197598" y="1529003"/>
            <a:ext cx="5080004" cy="521159"/>
          </a:xfrm>
          <a:custGeom>
            <a:avLst/>
            <a:gdLst>
              <a:gd name="connsiteX0" fmla="*/ 0 w 5080004"/>
              <a:gd name="connsiteY0" fmla="*/ 0 h 521159"/>
              <a:gd name="connsiteX1" fmla="*/ 736601 w 5080004"/>
              <a:gd name="connsiteY1" fmla="*/ 0 h 521159"/>
              <a:gd name="connsiteX2" fmla="*/ 1422401 w 5080004"/>
              <a:gd name="connsiteY2" fmla="*/ 0 h 521159"/>
              <a:gd name="connsiteX3" fmla="*/ 1955802 w 5080004"/>
              <a:gd name="connsiteY3" fmla="*/ 0 h 521159"/>
              <a:gd name="connsiteX4" fmla="*/ 2438402 w 5080004"/>
              <a:gd name="connsiteY4" fmla="*/ 0 h 521159"/>
              <a:gd name="connsiteX5" fmla="*/ 3124202 w 5080004"/>
              <a:gd name="connsiteY5" fmla="*/ 0 h 521159"/>
              <a:gd name="connsiteX6" fmla="*/ 3860803 w 5080004"/>
              <a:gd name="connsiteY6" fmla="*/ 0 h 521159"/>
              <a:gd name="connsiteX7" fmla="*/ 4343403 w 5080004"/>
              <a:gd name="connsiteY7" fmla="*/ 0 h 521159"/>
              <a:gd name="connsiteX8" fmla="*/ 5080004 w 5080004"/>
              <a:gd name="connsiteY8" fmla="*/ 0 h 521159"/>
              <a:gd name="connsiteX9" fmla="*/ 5080004 w 5080004"/>
              <a:gd name="connsiteY9" fmla="*/ 521159 h 521159"/>
              <a:gd name="connsiteX10" fmla="*/ 4495804 w 5080004"/>
              <a:gd name="connsiteY10" fmla="*/ 521159 h 521159"/>
              <a:gd name="connsiteX11" fmla="*/ 3962403 w 5080004"/>
              <a:gd name="connsiteY11" fmla="*/ 521159 h 521159"/>
              <a:gd name="connsiteX12" fmla="*/ 3225803 w 5080004"/>
              <a:gd name="connsiteY12" fmla="*/ 521159 h 521159"/>
              <a:gd name="connsiteX13" fmla="*/ 2590802 w 5080004"/>
              <a:gd name="connsiteY13" fmla="*/ 521159 h 521159"/>
              <a:gd name="connsiteX14" fmla="*/ 1905002 w 5080004"/>
              <a:gd name="connsiteY14" fmla="*/ 521159 h 521159"/>
              <a:gd name="connsiteX15" fmla="*/ 1422401 w 5080004"/>
              <a:gd name="connsiteY15" fmla="*/ 521159 h 521159"/>
              <a:gd name="connsiteX16" fmla="*/ 685801 w 5080004"/>
              <a:gd name="connsiteY16" fmla="*/ 521159 h 521159"/>
              <a:gd name="connsiteX17" fmla="*/ 0 w 5080004"/>
              <a:gd name="connsiteY17" fmla="*/ 521159 h 521159"/>
              <a:gd name="connsiteX18" fmla="*/ 0 w 5080004"/>
              <a:gd name="connsiteY18" fmla="*/ 0 h 521159"/>
              <a:gd name="connsiteX0" fmla="*/ -91694 w 5080004"/>
              <a:gd name="connsiteY0" fmla="*/ 0 h 521159"/>
              <a:gd name="connsiteX1" fmla="*/ -91694 w 5080004"/>
              <a:gd name="connsiteY1" fmla="*/ 521159 h 521159"/>
              <a:gd name="connsiteX2" fmla="*/ -91694 w 5080004"/>
              <a:gd name="connsiteY2" fmla="*/ 0 h 521159"/>
              <a:gd name="connsiteX0" fmla="*/ -91694 w 5080004"/>
              <a:gd name="connsiteY0" fmla="*/ 265338 h 521159"/>
              <a:gd name="connsiteX1" fmla="*/ -766623 w 5080004"/>
              <a:gd name="connsiteY1" fmla="*/ 247144 h 52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0004" h="521159" fill="none" extrusionOk="0">
                <a:moveTo>
                  <a:pt x="0" y="0"/>
                </a:moveTo>
                <a:cubicBezTo>
                  <a:pt x="321886" y="-30740"/>
                  <a:pt x="560808" y="32038"/>
                  <a:pt x="736601" y="0"/>
                </a:cubicBezTo>
                <a:cubicBezTo>
                  <a:pt x="912394" y="-32038"/>
                  <a:pt x="1148987" y="6566"/>
                  <a:pt x="1422401" y="0"/>
                </a:cubicBezTo>
                <a:cubicBezTo>
                  <a:pt x="1695815" y="-6566"/>
                  <a:pt x="1780544" y="-18874"/>
                  <a:pt x="1955802" y="0"/>
                </a:cubicBezTo>
                <a:cubicBezTo>
                  <a:pt x="2131060" y="18874"/>
                  <a:pt x="2308467" y="-3681"/>
                  <a:pt x="2438402" y="0"/>
                </a:cubicBezTo>
                <a:cubicBezTo>
                  <a:pt x="2568337" y="3681"/>
                  <a:pt x="2807664" y="-22159"/>
                  <a:pt x="3124202" y="0"/>
                </a:cubicBezTo>
                <a:cubicBezTo>
                  <a:pt x="3440740" y="22159"/>
                  <a:pt x="3694834" y="9841"/>
                  <a:pt x="3860803" y="0"/>
                </a:cubicBezTo>
                <a:cubicBezTo>
                  <a:pt x="4026772" y="-9841"/>
                  <a:pt x="4242864" y="9174"/>
                  <a:pt x="4343403" y="0"/>
                </a:cubicBezTo>
                <a:cubicBezTo>
                  <a:pt x="4443942" y="-9174"/>
                  <a:pt x="4929195" y="12149"/>
                  <a:pt x="5080004" y="0"/>
                </a:cubicBezTo>
                <a:cubicBezTo>
                  <a:pt x="5070474" y="178425"/>
                  <a:pt x="5092856" y="319244"/>
                  <a:pt x="5080004" y="521159"/>
                </a:cubicBezTo>
                <a:cubicBezTo>
                  <a:pt x="4814724" y="516356"/>
                  <a:pt x="4742396" y="503420"/>
                  <a:pt x="4495804" y="521159"/>
                </a:cubicBezTo>
                <a:cubicBezTo>
                  <a:pt x="4249212" y="538898"/>
                  <a:pt x="4104088" y="544381"/>
                  <a:pt x="3962403" y="521159"/>
                </a:cubicBezTo>
                <a:cubicBezTo>
                  <a:pt x="3820718" y="497937"/>
                  <a:pt x="3409265" y="555417"/>
                  <a:pt x="3225803" y="521159"/>
                </a:cubicBezTo>
                <a:cubicBezTo>
                  <a:pt x="3042341" y="486901"/>
                  <a:pt x="2804376" y="537922"/>
                  <a:pt x="2590802" y="521159"/>
                </a:cubicBezTo>
                <a:cubicBezTo>
                  <a:pt x="2377228" y="504396"/>
                  <a:pt x="2054823" y="501895"/>
                  <a:pt x="1905002" y="521159"/>
                </a:cubicBezTo>
                <a:cubicBezTo>
                  <a:pt x="1755181" y="540423"/>
                  <a:pt x="1611501" y="508836"/>
                  <a:pt x="1422401" y="521159"/>
                </a:cubicBezTo>
                <a:cubicBezTo>
                  <a:pt x="1233301" y="533482"/>
                  <a:pt x="969932" y="549357"/>
                  <a:pt x="685801" y="521159"/>
                </a:cubicBezTo>
                <a:cubicBezTo>
                  <a:pt x="401670" y="492961"/>
                  <a:pt x="189088" y="528199"/>
                  <a:pt x="0" y="521159"/>
                </a:cubicBezTo>
                <a:cubicBezTo>
                  <a:pt x="-1310" y="296896"/>
                  <a:pt x="3902" y="170576"/>
                  <a:pt x="0" y="0"/>
                </a:cubicBezTo>
                <a:close/>
              </a:path>
              <a:path w="5080004" h="521159" fill="none" extrusionOk="0">
                <a:moveTo>
                  <a:pt x="-91694" y="0"/>
                </a:moveTo>
                <a:cubicBezTo>
                  <a:pt x="-68466" y="166967"/>
                  <a:pt x="-107695" y="407604"/>
                  <a:pt x="-91694" y="521159"/>
                </a:cubicBezTo>
                <a:cubicBezTo>
                  <a:pt x="-98549" y="266336"/>
                  <a:pt x="-110722" y="166551"/>
                  <a:pt x="-91694" y="0"/>
                </a:cubicBezTo>
                <a:close/>
              </a:path>
              <a:path w="5080004" h="521159" fill="none" extrusionOk="0">
                <a:moveTo>
                  <a:pt x="-91694" y="265338"/>
                </a:moveTo>
                <a:cubicBezTo>
                  <a:pt x="-376384" y="287488"/>
                  <a:pt x="-520282" y="277488"/>
                  <a:pt x="-766623" y="247144"/>
                </a:cubicBezTo>
              </a:path>
              <a:path w="5080004" h="521159" stroke="0" extrusionOk="0">
                <a:moveTo>
                  <a:pt x="0" y="0"/>
                </a:moveTo>
                <a:cubicBezTo>
                  <a:pt x="206203" y="-27099"/>
                  <a:pt x="355806" y="-22746"/>
                  <a:pt x="584200" y="0"/>
                </a:cubicBezTo>
                <a:cubicBezTo>
                  <a:pt x="812594" y="22746"/>
                  <a:pt x="832260" y="-13958"/>
                  <a:pt x="1066801" y="0"/>
                </a:cubicBezTo>
                <a:cubicBezTo>
                  <a:pt x="1301342" y="13958"/>
                  <a:pt x="1569254" y="-10178"/>
                  <a:pt x="1701801" y="0"/>
                </a:cubicBezTo>
                <a:cubicBezTo>
                  <a:pt x="1834348" y="10178"/>
                  <a:pt x="2101962" y="33838"/>
                  <a:pt x="2387602" y="0"/>
                </a:cubicBezTo>
                <a:cubicBezTo>
                  <a:pt x="2673242" y="-33838"/>
                  <a:pt x="2735016" y="3989"/>
                  <a:pt x="2921002" y="0"/>
                </a:cubicBezTo>
                <a:cubicBezTo>
                  <a:pt x="3106988" y="-3989"/>
                  <a:pt x="3467462" y="6722"/>
                  <a:pt x="3657603" y="0"/>
                </a:cubicBezTo>
                <a:cubicBezTo>
                  <a:pt x="3847744" y="-6722"/>
                  <a:pt x="4062462" y="12077"/>
                  <a:pt x="4292603" y="0"/>
                </a:cubicBezTo>
                <a:cubicBezTo>
                  <a:pt x="4522744" y="-12077"/>
                  <a:pt x="4752861" y="18966"/>
                  <a:pt x="5080004" y="0"/>
                </a:cubicBezTo>
                <a:cubicBezTo>
                  <a:pt x="5083776" y="155919"/>
                  <a:pt x="5084942" y="374023"/>
                  <a:pt x="5080004" y="521159"/>
                </a:cubicBezTo>
                <a:cubicBezTo>
                  <a:pt x="4923105" y="499520"/>
                  <a:pt x="4642721" y="515114"/>
                  <a:pt x="4394203" y="521159"/>
                </a:cubicBezTo>
                <a:cubicBezTo>
                  <a:pt x="4145685" y="527204"/>
                  <a:pt x="4049655" y="507224"/>
                  <a:pt x="3759203" y="521159"/>
                </a:cubicBezTo>
                <a:cubicBezTo>
                  <a:pt x="3468751" y="535094"/>
                  <a:pt x="3285300" y="521501"/>
                  <a:pt x="3022602" y="521159"/>
                </a:cubicBezTo>
                <a:cubicBezTo>
                  <a:pt x="2759904" y="520817"/>
                  <a:pt x="2679330" y="531801"/>
                  <a:pt x="2540002" y="521159"/>
                </a:cubicBezTo>
                <a:cubicBezTo>
                  <a:pt x="2400674" y="510517"/>
                  <a:pt x="2225745" y="509622"/>
                  <a:pt x="2057402" y="521159"/>
                </a:cubicBezTo>
                <a:cubicBezTo>
                  <a:pt x="1889059" y="532696"/>
                  <a:pt x="1625081" y="501935"/>
                  <a:pt x="1422401" y="521159"/>
                </a:cubicBezTo>
                <a:cubicBezTo>
                  <a:pt x="1219721" y="540383"/>
                  <a:pt x="1056078" y="500554"/>
                  <a:pt x="787401" y="521159"/>
                </a:cubicBezTo>
                <a:cubicBezTo>
                  <a:pt x="518724" y="541764"/>
                  <a:pt x="335511" y="494184"/>
                  <a:pt x="0" y="521159"/>
                </a:cubicBezTo>
                <a:cubicBezTo>
                  <a:pt x="-14733" y="380864"/>
                  <a:pt x="-11567" y="198543"/>
                  <a:pt x="0" y="0"/>
                </a:cubicBezTo>
                <a:close/>
              </a:path>
              <a:path w="5080004" h="521159" fill="none" stroke="0" extrusionOk="0">
                <a:moveTo>
                  <a:pt x="-91694" y="0"/>
                </a:moveTo>
                <a:cubicBezTo>
                  <a:pt x="-108583" y="153602"/>
                  <a:pt x="-114493" y="328820"/>
                  <a:pt x="-91694" y="521159"/>
                </a:cubicBezTo>
                <a:cubicBezTo>
                  <a:pt x="-107603" y="398275"/>
                  <a:pt x="-80616" y="129317"/>
                  <a:pt x="-91694" y="0"/>
                </a:cubicBezTo>
                <a:close/>
              </a:path>
              <a:path w="5080004" h="521159" fill="none" stroke="0" extrusionOk="0">
                <a:moveTo>
                  <a:pt x="-91694" y="265338"/>
                </a:moveTo>
                <a:cubicBezTo>
                  <a:pt x="-361774" y="255140"/>
                  <a:pt x="-618008" y="250657"/>
                  <a:pt x="-766623" y="247144"/>
                </a:cubicBezTo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607817682">
                  <a:prstGeom prst="accentBorderCallout1">
                    <a:avLst>
                      <a:gd name="adj1" fmla="val 50913"/>
                      <a:gd name="adj2" fmla="val -1805"/>
                      <a:gd name="adj3" fmla="val 47422"/>
                      <a:gd name="adj4" fmla="val -1509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1400" dirty="0">
                <a:latin typeface="+mj-ea"/>
                <a:ea typeface="+mj-ea"/>
                <a:cs typeface="Arial" panose="020B0604020202020204" pitchFamily="34" charset="0"/>
              </a:rPr>
              <a:t>Both Firm and Vendor player account need to be entered</a:t>
            </a:r>
            <a:endParaRPr lang="zh-TW" altLang="en-US" sz="14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2741AC90-0C64-4EC6-A021-86D5EFA4B618}"/>
              </a:ext>
            </a:extLst>
          </p:cNvPr>
          <p:cNvSpPr txBox="1"/>
          <p:nvPr/>
        </p:nvSpPr>
        <p:spPr>
          <a:xfrm>
            <a:off x="2192867" y="5525522"/>
            <a:ext cx="9448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>
                <a:latin typeface="+mj-ea"/>
                <a:ea typeface="+mj-ea"/>
                <a:cs typeface="Arial" panose="020B0604020202020204" pitchFamily="34" charset="0"/>
              </a:rPr>
              <a:t>The searched account belongs to the Firm display of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transfer wallet</a:t>
            </a:r>
            <a:endParaRPr lang="zh-TW" altLang="en-US" sz="2000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95DF332-0A07-4E61-9487-48188D9941A8}"/>
              </a:ext>
            </a:extLst>
          </p:cNvPr>
          <p:cNvSpPr/>
          <p:nvPr/>
        </p:nvSpPr>
        <p:spPr>
          <a:xfrm>
            <a:off x="2353733" y="4402664"/>
            <a:ext cx="9220199" cy="1007533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A5D4DF21-3648-4E48-B519-89168EEAF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217501"/>
            <a:ext cx="10799999" cy="713833"/>
          </a:xfrm>
        </p:spPr>
        <p:txBody>
          <a:bodyPr/>
          <a:lstStyle/>
          <a:p>
            <a:pPr algn="ctr"/>
            <a:r>
              <a:rPr lang="en-US" altLang="zh-TW" dirty="0">
                <a:latin typeface="+mj-ea"/>
              </a:rPr>
              <a:t>User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  <a:latin typeface="+mj-ea"/>
              </a:rPr>
              <a:t>User</a:t>
            </a:r>
            <a:r>
              <a:rPr lang="en-US" altLang="zh-TW" spc="-85" dirty="0">
                <a:solidFill>
                  <a:schemeClr val="accent1"/>
                </a:solidFill>
                <a:latin typeface="+mj-ea"/>
              </a:rPr>
              <a:t> </a:t>
            </a:r>
            <a:r>
              <a:rPr lang="en-US" altLang="zh-TW" spc="-20" dirty="0">
                <a:solidFill>
                  <a:schemeClr val="accent1"/>
                </a:solidFill>
                <a:latin typeface="+mj-ea"/>
              </a:rPr>
              <a:t>list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A950B237-DE29-495D-BD05-49AEAD6CC6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08" b="-1"/>
          <a:stretch/>
        </p:blipFill>
        <p:spPr>
          <a:xfrm>
            <a:off x="4225976" y="2888548"/>
            <a:ext cx="820154" cy="103673"/>
          </a:xfrm>
          <a:prstGeom prst="rect">
            <a:avLst/>
          </a:prstGeom>
          <a:ln>
            <a:noFill/>
          </a:ln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E7BA985F-E460-43A8-BF19-2E42B8AA6A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08" b="-1"/>
          <a:stretch/>
        </p:blipFill>
        <p:spPr>
          <a:xfrm>
            <a:off x="2447979" y="1715559"/>
            <a:ext cx="1048753" cy="132570"/>
          </a:xfrm>
          <a:prstGeom prst="rect">
            <a:avLst/>
          </a:prstGeom>
          <a:ln>
            <a:noFill/>
          </a:ln>
        </p:spPr>
      </p:pic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FC782D0F-2B53-4209-9188-1CE3456FC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4</a:t>
            </a:fld>
            <a:endParaRPr lang="zh-TW" altLang="en-US"/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5D68D0B3-F1BF-4EAD-9B4C-5801B56692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7388" b="3008"/>
          <a:stretch/>
        </p:blipFill>
        <p:spPr>
          <a:xfrm>
            <a:off x="914103" y="1060778"/>
            <a:ext cx="1260000" cy="434942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6A68E4EF-0B2D-4FDF-80BC-EB9E320385B5}"/>
              </a:ext>
            </a:extLst>
          </p:cNvPr>
          <p:cNvSpPr/>
          <p:nvPr/>
        </p:nvSpPr>
        <p:spPr>
          <a:xfrm>
            <a:off x="994833" y="1129333"/>
            <a:ext cx="1117600" cy="455933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D2955A7-2C74-46AD-A189-C298604F4AE3}"/>
              </a:ext>
            </a:extLst>
          </p:cNvPr>
          <p:cNvSpPr/>
          <p:nvPr/>
        </p:nvSpPr>
        <p:spPr>
          <a:xfrm>
            <a:off x="1051552" y="2284045"/>
            <a:ext cx="889861" cy="11853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302265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D6BEF2EC-93DB-40DD-8B64-BE3076E4A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8" y="991541"/>
            <a:ext cx="10800000" cy="4684485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0A1BE69-FBAA-4A4C-96AF-9DBE343B2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217501"/>
            <a:ext cx="10799999" cy="713833"/>
          </a:xfrm>
        </p:spPr>
        <p:txBody>
          <a:bodyPr/>
          <a:lstStyle/>
          <a:p>
            <a:pPr algn="ctr"/>
            <a:r>
              <a:rPr lang="en-US" altLang="zh-TW" dirty="0">
                <a:latin typeface="+mj-ea"/>
              </a:rPr>
              <a:t>User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  <a:latin typeface="+mj-ea"/>
              </a:rPr>
              <a:t>Bet record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A0E030-AB69-48C3-88BD-DC0113DD3B46}"/>
              </a:ext>
            </a:extLst>
          </p:cNvPr>
          <p:cNvSpPr/>
          <p:nvPr/>
        </p:nvSpPr>
        <p:spPr>
          <a:xfrm>
            <a:off x="982132" y="4229947"/>
            <a:ext cx="1256598" cy="1154853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0AD00F5F-D901-4D96-A35B-441F13A97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9174" y="3436058"/>
            <a:ext cx="7850389" cy="2259018"/>
          </a:xfrm>
        </p:spPr>
        <p:txBody>
          <a:bodyPr>
            <a:noAutofit/>
          </a:bodyPr>
          <a:lstStyle/>
          <a:p>
            <a:pPr marL="180000" indent="0">
              <a:buNone/>
            </a:pPr>
            <a:r>
              <a:rPr lang="en-US" altLang="zh-TW" sz="1600" dirty="0">
                <a:solidFill>
                  <a:srgbClr val="00B0F0"/>
                </a:solidFill>
                <a:latin typeface="+mj-ea"/>
                <a:ea typeface="+mj-ea"/>
                <a:cs typeface="Arial" panose="020B0604020202020204" pitchFamily="34" charset="0"/>
              </a:rPr>
              <a:t>Search criteria: </a:t>
            </a:r>
          </a:p>
          <a:p>
            <a:pPr marL="228600" indent="-2286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Order number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Only one bet can be queried</a:t>
            </a:r>
          </a:p>
          <a:p>
            <a:pPr marL="228600" indent="-2286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Firm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Search by Firm</a:t>
            </a:r>
          </a:p>
          <a:p>
            <a:pPr marL="228600" indent="-2286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Vendor player account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Search based on Vendor player account</a:t>
            </a:r>
          </a:p>
          <a:p>
            <a:pPr marL="228600" indent="-2286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Games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Search by Game</a:t>
            </a:r>
          </a:p>
          <a:p>
            <a:pPr marL="228600" indent="-2286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Date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Search by Date</a:t>
            </a:r>
          </a:p>
          <a:p>
            <a:pPr marL="228600" indent="-2286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 err="1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Timezone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Search based on </a:t>
            </a:r>
            <a:r>
              <a:rPr lang="en-US" altLang="zh-TW" sz="1200" dirty="0" err="1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Timezone</a:t>
            </a:r>
            <a:endParaRPr lang="en-US" altLang="zh-TW" sz="120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00000"/>
              </a:lnSpc>
              <a:spcBef>
                <a:spcPts val="500"/>
              </a:spcBef>
              <a:buFont typeface="+mj-lt"/>
              <a:buAutoNum type="arabicPeriod"/>
            </a:pP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Has award</a:t>
            </a:r>
            <a:r>
              <a:rPr lang="zh-TW" altLang="en-US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Search based on whether you have won an award.</a:t>
            </a:r>
            <a:endParaRPr lang="zh-TW" altLang="en-US" sz="12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79B0588-9A9B-4287-B8CC-A1D5881E953C}"/>
              </a:ext>
            </a:extLst>
          </p:cNvPr>
          <p:cNvSpPr/>
          <p:nvPr/>
        </p:nvSpPr>
        <p:spPr>
          <a:xfrm>
            <a:off x="10562931" y="5149052"/>
            <a:ext cx="1151467" cy="52697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F42187E2-1128-4322-96CA-FECF6A3FF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5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746833B-E4C9-4DA1-BC60-ABE6E93ABE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388" b="13144"/>
          <a:stretch/>
        </p:blipFill>
        <p:spPr>
          <a:xfrm>
            <a:off x="914398" y="1002147"/>
            <a:ext cx="1512000" cy="467387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BB526A00-28D8-43EE-9F46-CD6C39EBA6A4}"/>
              </a:ext>
            </a:extLst>
          </p:cNvPr>
          <p:cNvSpPr/>
          <p:nvPr/>
        </p:nvSpPr>
        <p:spPr>
          <a:xfrm>
            <a:off x="1121130" y="1002147"/>
            <a:ext cx="1117600" cy="61264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38E4122-3148-4174-ABAE-D98F89CF6C49}"/>
              </a:ext>
            </a:extLst>
          </p:cNvPr>
          <p:cNvSpPr/>
          <p:nvPr/>
        </p:nvSpPr>
        <p:spPr>
          <a:xfrm>
            <a:off x="1044576" y="2628053"/>
            <a:ext cx="1117599" cy="12467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646579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A1BE69-FBAA-4A4C-96AF-9DBE343B2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217501"/>
            <a:ext cx="10799999" cy="713833"/>
          </a:xfrm>
        </p:spPr>
        <p:txBody>
          <a:bodyPr/>
          <a:lstStyle/>
          <a:p>
            <a:pPr algn="ctr"/>
            <a:r>
              <a:rPr lang="en-US" altLang="zh-TW" dirty="0">
                <a:latin typeface="+mj-ea"/>
              </a:rPr>
              <a:t>User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  <a:latin typeface="+mj-ea"/>
              </a:rPr>
              <a:t>Bet record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84DF5C1A-0635-49E5-A73B-5D3E67ED3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8" y="1074959"/>
            <a:ext cx="10800000" cy="444503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68BA8E69-AB7A-4258-B3E0-3A1184AA307E}"/>
              </a:ext>
            </a:extLst>
          </p:cNvPr>
          <p:cNvSpPr/>
          <p:nvPr/>
        </p:nvSpPr>
        <p:spPr>
          <a:xfrm>
            <a:off x="2421465" y="2762571"/>
            <a:ext cx="9284466" cy="274923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44C912B8-8DA5-4BA6-B8CA-9823C40CDC3B}"/>
              </a:ext>
            </a:extLst>
          </p:cNvPr>
          <p:cNvSpPr txBox="1"/>
          <p:nvPr/>
        </p:nvSpPr>
        <p:spPr>
          <a:xfrm>
            <a:off x="7199529" y="2788298"/>
            <a:ext cx="4637632" cy="2551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Valid Bet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Valid bet amount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Total Win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Winning amount of the bet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Jackpot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Jackpot amount of this bet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Times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Winning multiple of single bet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Control type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Normal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Main game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Main game bonus amount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Featured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Mini game bonus amount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Mini Game record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Winning items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10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</a:t>
            </a:r>
            <a:r>
              <a:rPr lang="en-US" altLang="zh-TW" sz="1200" dirty="0" err="1">
                <a:latin typeface="+mj-ea"/>
                <a:ea typeface="+mj-ea"/>
                <a:cs typeface="Arial" panose="020B0604020202020204" pitchFamily="34" charset="0"/>
              </a:rPr>
              <a:t>Detial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record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Winning screen of this game</a:t>
            </a:r>
            <a:endParaRPr lang="zh-TW" altLang="en-US" sz="12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BF0B3B6-9376-4DC1-9610-ABD75519F723}"/>
              </a:ext>
            </a:extLst>
          </p:cNvPr>
          <p:cNvSpPr txBox="1"/>
          <p:nvPr/>
        </p:nvSpPr>
        <p:spPr>
          <a:xfrm>
            <a:off x="2345262" y="2788298"/>
            <a:ext cx="5028150" cy="2551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Order number：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Unique value, only one record can be queried</a:t>
            </a:r>
            <a:endParaRPr lang="zh-TW" altLang="en-US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Player account：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U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nique account code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Firm：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Account </a:t>
            </a:r>
            <a:r>
              <a:rPr lang="en-US" altLang="zh-TW" sz="1200" dirty="0" err="1">
                <a:latin typeface="+mj-ea"/>
                <a:ea typeface="+mj-ea"/>
                <a:cs typeface="Arial" panose="020B0604020202020204" pitchFamily="34" charset="0"/>
              </a:rPr>
              <a:t>name_currency</a:t>
            </a:r>
            <a:endParaRPr lang="zh-TW" altLang="en-US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Vendor player account：Player unique identifier (</a:t>
            </a:r>
            <a:r>
              <a:rPr lang="en-US" altLang="zh-TW" sz="1200" dirty="0" err="1">
                <a:latin typeface="+mj-ea"/>
                <a:ea typeface="+mj-ea"/>
                <a:cs typeface="Arial" panose="020B0604020202020204" pitchFamily="34" charset="0"/>
              </a:rPr>
              <a:t>accountId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)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Date：</a:t>
            </a:r>
            <a:r>
              <a:rPr lang="en-US" altLang="zh-TW" sz="1200" dirty="0" err="1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Endround</a:t>
            </a:r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 completion time, which is </a:t>
            </a:r>
            <a:r>
              <a:rPr lang="en-US" altLang="zh-TW" sz="1200" dirty="0" err="1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LogTime</a:t>
            </a:r>
            <a:endParaRPr lang="zh-TW" altLang="en-US" sz="1200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Game Name：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Game to play</a:t>
            </a:r>
            <a:endParaRPr lang="zh-TW" altLang="en-US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Before settlement：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Amount before bet placed</a:t>
            </a:r>
            <a:endParaRPr lang="zh-TW" altLang="en-US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After settlement：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Amount after bet placed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Bet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 Bet amount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40C2FD1-27B2-41EB-B45C-C172B32F8C3B}"/>
              </a:ext>
            </a:extLst>
          </p:cNvPr>
          <p:cNvSpPr/>
          <p:nvPr/>
        </p:nvSpPr>
        <p:spPr>
          <a:xfrm>
            <a:off x="939799" y="4064000"/>
            <a:ext cx="1100668" cy="1447802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B3442DE-B7BC-4703-823C-ADEC017FF97F}"/>
              </a:ext>
            </a:extLst>
          </p:cNvPr>
          <p:cNvSpPr/>
          <p:nvPr/>
        </p:nvSpPr>
        <p:spPr>
          <a:xfrm>
            <a:off x="2353734" y="1854200"/>
            <a:ext cx="9386065" cy="550334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293E78D-C04B-4A90-B98E-85A7F485A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6</a:t>
            </a:fld>
            <a:endParaRPr lang="zh-TW" altLang="en-US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C0437CB6-64A7-4A59-A9FB-C509E0F051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388" b="13144"/>
          <a:stretch/>
        </p:blipFill>
        <p:spPr>
          <a:xfrm>
            <a:off x="914398" y="1097396"/>
            <a:ext cx="1188000" cy="3672334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A3514818-093E-4407-BBFB-C93F9F4625F6}"/>
              </a:ext>
            </a:extLst>
          </p:cNvPr>
          <p:cNvSpPr/>
          <p:nvPr/>
        </p:nvSpPr>
        <p:spPr>
          <a:xfrm>
            <a:off x="1053447" y="1118139"/>
            <a:ext cx="892422" cy="475167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C07576A-AE63-43FA-8F56-6EB710AC76E8}"/>
              </a:ext>
            </a:extLst>
          </p:cNvPr>
          <p:cNvSpPr/>
          <p:nvPr/>
        </p:nvSpPr>
        <p:spPr>
          <a:xfrm>
            <a:off x="1015347" y="2363898"/>
            <a:ext cx="892422" cy="1221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779891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, 軟體, 電腦圖示, 網頁 的圖片&#10;&#10;自動產生的描述">
            <a:extLst>
              <a:ext uri="{FF2B5EF4-FFF2-40B4-BE49-F238E27FC236}">
                <a16:creationId xmlns:a16="http://schemas.microsoft.com/office/drawing/2014/main" id="{8F1902FA-6265-4D91-B57B-7E841A6DB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1007534"/>
            <a:ext cx="10800000" cy="4330136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+mj-ea"/>
              </a:rPr>
              <a:t>User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  <a:latin typeface="+mj-ea"/>
              </a:rPr>
              <a:t>Search for transaction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1867E47-5CFC-4256-9280-99324A166DB3}"/>
              </a:ext>
            </a:extLst>
          </p:cNvPr>
          <p:cNvSpPr/>
          <p:nvPr/>
        </p:nvSpPr>
        <p:spPr>
          <a:xfrm>
            <a:off x="929639" y="1015154"/>
            <a:ext cx="1117600" cy="61264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C95185E-60F0-482D-81B2-8527EA5A15C9}"/>
              </a:ext>
            </a:extLst>
          </p:cNvPr>
          <p:cNvSpPr/>
          <p:nvPr/>
        </p:nvSpPr>
        <p:spPr>
          <a:xfrm>
            <a:off x="922019" y="3933614"/>
            <a:ext cx="1117600" cy="1396436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DD432EF-8DCB-449F-AB33-C160F63106D3}"/>
              </a:ext>
            </a:extLst>
          </p:cNvPr>
          <p:cNvSpPr/>
          <p:nvPr/>
        </p:nvSpPr>
        <p:spPr>
          <a:xfrm>
            <a:off x="9778119" y="4806903"/>
            <a:ext cx="1509642" cy="44026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80D04B13-B9C3-40E3-A4B9-8FE01D6ABBA4}"/>
              </a:ext>
            </a:extLst>
          </p:cNvPr>
          <p:cNvSpPr txBox="1"/>
          <p:nvPr/>
        </p:nvSpPr>
        <p:spPr>
          <a:xfrm>
            <a:off x="2175933" y="4791335"/>
            <a:ext cx="9538465" cy="400110"/>
          </a:xfrm>
          <a:custGeom>
            <a:avLst/>
            <a:gdLst>
              <a:gd name="connsiteX0" fmla="*/ 0 w 9538465"/>
              <a:gd name="connsiteY0" fmla="*/ 0 h 400110"/>
              <a:gd name="connsiteX1" fmla="*/ 310000 w 9538465"/>
              <a:gd name="connsiteY1" fmla="*/ 0 h 400110"/>
              <a:gd name="connsiteX2" fmla="*/ 1096923 w 9538465"/>
              <a:gd name="connsiteY2" fmla="*/ 0 h 400110"/>
              <a:gd name="connsiteX3" fmla="*/ 1597693 w 9538465"/>
              <a:gd name="connsiteY3" fmla="*/ 0 h 400110"/>
              <a:gd name="connsiteX4" fmla="*/ 2193847 w 9538465"/>
              <a:gd name="connsiteY4" fmla="*/ 0 h 400110"/>
              <a:gd name="connsiteX5" fmla="*/ 2980770 w 9538465"/>
              <a:gd name="connsiteY5" fmla="*/ 0 h 400110"/>
              <a:gd name="connsiteX6" fmla="*/ 3481540 w 9538465"/>
              <a:gd name="connsiteY6" fmla="*/ 0 h 400110"/>
              <a:gd name="connsiteX7" fmla="*/ 3886924 w 9538465"/>
              <a:gd name="connsiteY7" fmla="*/ 0 h 400110"/>
              <a:gd name="connsiteX8" fmla="*/ 4387694 w 9538465"/>
              <a:gd name="connsiteY8" fmla="*/ 0 h 400110"/>
              <a:gd name="connsiteX9" fmla="*/ 4888463 w 9538465"/>
              <a:gd name="connsiteY9" fmla="*/ 0 h 400110"/>
              <a:gd name="connsiteX10" fmla="*/ 5389233 w 9538465"/>
              <a:gd name="connsiteY10" fmla="*/ 0 h 400110"/>
              <a:gd name="connsiteX11" fmla="*/ 6080771 w 9538465"/>
              <a:gd name="connsiteY11" fmla="*/ 0 h 400110"/>
              <a:gd name="connsiteX12" fmla="*/ 6486156 w 9538465"/>
              <a:gd name="connsiteY12" fmla="*/ 0 h 400110"/>
              <a:gd name="connsiteX13" fmla="*/ 6796156 w 9538465"/>
              <a:gd name="connsiteY13" fmla="*/ 0 h 400110"/>
              <a:gd name="connsiteX14" fmla="*/ 7201541 w 9538465"/>
              <a:gd name="connsiteY14" fmla="*/ 0 h 400110"/>
              <a:gd name="connsiteX15" fmla="*/ 7511541 w 9538465"/>
              <a:gd name="connsiteY15" fmla="*/ 0 h 400110"/>
              <a:gd name="connsiteX16" fmla="*/ 8012311 w 9538465"/>
              <a:gd name="connsiteY16" fmla="*/ 0 h 400110"/>
              <a:gd name="connsiteX17" fmla="*/ 8799234 w 9538465"/>
              <a:gd name="connsiteY17" fmla="*/ 0 h 400110"/>
              <a:gd name="connsiteX18" fmla="*/ 9538465 w 9538465"/>
              <a:gd name="connsiteY18" fmla="*/ 0 h 400110"/>
              <a:gd name="connsiteX19" fmla="*/ 9538465 w 9538465"/>
              <a:gd name="connsiteY19" fmla="*/ 400110 h 400110"/>
              <a:gd name="connsiteX20" fmla="*/ 9037696 w 9538465"/>
              <a:gd name="connsiteY20" fmla="*/ 400110 h 400110"/>
              <a:gd name="connsiteX21" fmla="*/ 8250772 w 9538465"/>
              <a:gd name="connsiteY21" fmla="*/ 400110 h 400110"/>
              <a:gd name="connsiteX22" fmla="*/ 7845387 w 9538465"/>
              <a:gd name="connsiteY22" fmla="*/ 400110 h 400110"/>
              <a:gd name="connsiteX23" fmla="*/ 7344618 w 9538465"/>
              <a:gd name="connsiteY23" fmla="*/ 400110 h 400110"/>
              <a:gd name="connsiteX24" fmla="*/ 7034618 w 9538465"/>
              <a:gd name="connsiteY24" fmla="*/ 400110 h 400110"/>
              <a:gd name="connsiteX25" fmla="*/ 6533849 w 9538465"/>
              <a:gd name="connsiteY25" fmla="*/ 400110 h 400110"/>
              <a:gd name="connsiteX26" fmla="*/ 5842310 w 9538465"/>
              <a:gd name="connsiteY26" fmla="*/ 400110 h 400110"/>
              <a:gd name="connsiteX27" fmla="*/ 5150771 w 9538465"/>
              <a:gd name="connsiteY27" fmla="*/ 400110 h 400110"/>
              <a:gd name="connsiteX28" fmla="*/ 4554617 w 9538465"/>
              <a:gd name="connsiteY28" fmla="*/ 400110 h 400110"/>
              <a:gd name="connsiteX29" fmla="*/ 4149232 w 9538465"/>
              <a:gd name="connsiteY29" fmla="*/ 400110 h 400110"/>
              <a:gd name="connsiteX30" fmla="*/ 3553078 w 9538465"/>
              <a:gd name="connsiteY30" fmla="*/ 400110 h 400110"/>
              <a:gd name="connsiteX31" fmla="*/ 3147693 w 9538465"/>
              <a:gd name="connsiteY31" fmla="*/ 400110 h 400110"/>
              <a:gd name="connsiteX32" fmla="*/ 2551539 w 9538465"/>
              <a:gd name="connsiteY32" fmla="*/ 400110 h 400110"/>
              <a:gd name="connsiteX33" fmla="*/ 1764616 w 9538465"/>
              <a:gd name="connsiteY33" fmla="*/ 400110 h 400110"/>
              <a:gd name="connsiteX34" fmla="*/ 1454616 w 9538465"/>
              <a:gd name="connsiteY34" fmla="*/ 400110 h 400110"/>
              <a:gd name="connsiteX35" fmla="*/ 953847 w 9538465"/>
              <a:gd name="connsiteY35" fmla="*/ 400110 h 400110"/>
              <a:gd name="connsiteX36" fmla="*/ 0 w 9538465"/>
              <a:gd name="connsiteY36" fmla="*/ 400110 h 400110"/>
              <a:gd name="connsiteX37" fmla="*/ 0 w 9538465"/>
              <a:gd name="connsiteY37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538465" h="400110" extrusionOk="0">
                <a:moveTo>
                  <a:pt x="0" y="0"/>
                </a:moveTo>
                <a:cubicBezTo>
                  <a:pt x="121772" y="-1726"/>
                  <a:pt x="247704" y="4392"/>
                  <a:pt x="310000" y="0"/>
                </a:cubicBezTo>
                <a:cubicBezTo>
                  <a:pt x="372296" y="-4392"/>
                  <a:pt x="715435" y="7871"/>
                  <a:pt x="1096923" y="0"/>
                </a:cubicBezTo>
                <a:cubicBezTo>
                  <a:pt x="1478411" y="-7871"/>
                  <a:pt x="1385452" y="33480"/>
                  <a:pt x="1597693" y="0"/>
                </a:cubicBezTo>
                <a:cubicBezTo>
                  <a:pt x="1809934" y="-33480"/>
                  <a:pt x="2059421" y="62190"/>
                  <a:pt x="2193847" y="0"/>
                </a:cubicBezTo>
                <a:cubicBezTo>
                  <a:pt x="2328273" y="-62190"/>
                  <a:pt x="2612394" y="64494"/>
                  <a:pt x="2980770" y="0"/>
                </a:cubicBezTo>
                <a:cubicBezTo>
                  <a:pt x="3349146" y="-64494"/>
                  <a:pt x="3319824" y="19945"/>
                  <a:pt x="3481540" y="0"/>
                </a:cubicBezTo>
                <a:cubicBezTo>
                  <a:pt x="3643256" y="-19945"/>
                  <a:pt x="3739150" y="36650"/>
                  <a:pt x="3886924" y="0"/>
                </a:cubicBezTo>
                <a:cubicBezTo>
                  <a:pt x="4034698" y="-36650"/>
                  <a:pt x="4166520" y="27388"/>
                  <a:pt x="4387694" y="0"/>
                </a:cubicBezTo>
                <a:cubicBezTo>
                  <a:pt x="4608868" y="-27388"/>
                  <a:pt x="4758981" y="23602"/>
                  <a:pt x="4888463" y="0"/>
                </a:cubicBezTo>
                <a:cubicBezTo>
                  <a:pt x="5017945" y="-23602"/>
                  <a:pt x="5217099" y="33070"/>
                  <a:pt x="5389233" y="0"/>
                </a:cubicBezTo>
                <a:cubicBezTo>
                  <a:pt x="5561367" y="-33070"/>
                  <a:pt x="5775636" y="4599"/>
                  <a:pt x="6080771" y="0"/>
                </a:cubicBezTo>
                <a:cubicBezTo>
                  <a:pt x="6385906" y="-4599"/>
                  <a:pt x="6321123" y="12166"/>
                  <a:pt x="6486156" y="0"/>
                </a:cubicBezTo>
                <a:cubicBezTo>
                  <a:pt x="6651189" y="-12166"/>
                  <a:pt x="6732917" y="2126"/>
                  <a:pt x="6796156" y="0"/>
                </a:cubicBezTo>
                <a:cubicBezTo>
                  <a:pt x="6859395" y="-2126"/>
                  <a:pt x="7071186" y="6413"/>
                  <a:pt x="7201541" y="0"/>
                </a:cubicBezTo>
                <a:cubicBezTo>
                  <a:pt x="7331897" y="-6413"/>
                  <a:pt x="7366872" y="135"/>
                  <a:pt x="7511541" y="0"/>
                </a:cubicBezTo>
                <a:cubicBezTo>
                  <a:pt x="7656210" y="-135"/>
                  <a:pt x="7859015" y="11071"/>
                  <a:pt x="8012311" y="0"/>
                </a:cubicBezTo>
                <a:cubicBezTo>
                  <a:pt x="8165607" y="-11071"/>
                  <a:pt x="8425853" y="83231"/>
                  <a:pt x="8799234" y="0"/>
                </a:cubicBezTo>
                <a:cubicBezTo>
                  <a:pt x="9172615" y="-83231"/>
                  <a:pt x="9300964" y="71155"/>
                  <a:pt x="9538465" y="0"/>
                </a:cubicBezTo>
                <a:cubicBezTo>
                  <a:pt x="9561977" y="147679"/>
                  <a:pt x="9518496" y="200503"/>
                  <a:pt x="9538465" y="400110"/>
                </a:cubicBezTo>
                <a:cubicBezTo>
                  <a:pt x="9426379" y="426087"/>
                  <a:pt x="9286366" y="359508"/>
                  <a:pt x="9037696" y="400110"/>
                </a:cubicBezTo>
                <a:cubicBezTo>
                  <a:pt x="8789026" y="440712"/>
                  <a:pt x="8590173" y="316060"/>
                  <a:pt x="8250772" y="400110"/>
                </a:cubicBezTo>
                <a:cubicBezTo>
                  <a:pt x="7911371" y="484160"/>
                  <a:pt x="8001836" y="369769"/>
                  <a:pt x="7845387" y="400110"/>
                </a:cubicBezTo>
                <a:cubicBezTo>
                  <a:pt x="7688939" y="430451"/>
                  <a:pt x="7576582" y="379479"/>
                  <a:pt x="7344618" y="400110"/>
                </a:cubicBezTo>
                <a:cubicBezTo>
                  <a:pt x="7112654" y="420741"/>
                  <a:pt x="7170805" y="380769"/>
                  <a:pt x="7034618" y="400110"/>
                </a:cubicBezTo>
                <a:cubicBezTo>
                  <a:pt x="6898431" y="419451"/>
                  <a:pt x="6646564" y="358815"/>
                  <a:pt x="6533849" y="400110"/>
                </a:cubicBezTo>
                <a:cubicBezTo>
                  <a:pt x="6421134" y="441405"/>
                  <a:pt x="6062161" y="392119"/>
                  <a:pt x="5842310" y="400110"/>
                </a:cubicBezTo>
                <a:cubicBezTo>
                  <a:pt x="5622459" y="408101"/>
                  <a:pt x="5297523" y="350947"/>
                  <a:pt x="5150771" y="400110"/>
                </a:cubicBezTo>
                <a:cubicBezTo>
                  <a:pt x="5004019" y="449273"/>
                  <a:pt x="4776775" y="374377"/>
                  <a:pt x="4554617" y="400110"/>
                </a:cubicBezTo>
                <a:cubicBezTo>
                  <a:pt x="4332459" y="425843"/>
                  <a:pt x="4342909" y="394452"/>
                  <a:pt x="4149232" y="400110"/>
                </a:cubicBezTo>
                <a:cubicBezTo>
                  <a:pt x="3955555" y="405768"/>
                  <a:pt x="3677073" y="364818"/>
                  <a:pt x="3553078" y="400110"/>
                </a:cubicBezTo>
                <a:cubicBezTo>
                  <a:pt x="3429083" y="435402"/>
                  <a:pt x="3230804" y="396538"/>
                  <a:pt x="3147693" y="400110"/>
                </a:cubicBezTo>
                <a:cubicBezTo>
                  <a:pt x="3064582" y="403682"/>
                  <a:pt x="2734015" y="398195"/>
                  <a:pt x="2551539" y="400110"/>
                </a:cubicBezTo>
                <a:cubicBezTo>
                  <a:pt x="2369063" y="402025"/>
                  <a:pt x="1996646" y="348040"/>
                  <a:pt x="1764616" y="400110"/>
                </a:cubicBezTo>
                <a:cubicBezTo>
                  <a:pt x="1532586" y="452180"/>
                  <a:pt x="1539949" y="392709"/>
                  <a:pt x="1454616" y="400110"/>
                </a:cubicBezTo>
                <a:cubicBezTo>
                  <a:pt x="1369283" y="407511"/>
                  <a:pt x="1134360" y="355307"/>
                  <a:pt x="953847" y="400110"/>
                </a:cubicBezTo>
                <a:cubicBezTo>
                  <a:pt x="773334" y="444913"/>
                  <a:pt x="381771" y="355622"/>
                  <a:pt x="0" y="400110"/>
                </a:cubicBezTo>
                <a:cubicBezTo>
                  <a:pt x="-10577" y="250533"/>
                  <a:pt x="42734" y="106000"/>
                  <a:pt x="0" y="0"/>
                </a:cubicBezTo>
                <a:close/>
              </a:path>
            </a:pathLst>
          </a:custGeom>
          <a:noFill/>
          <a:ln cap="rnd">
            <a:noFill/>
            <a:round/>
            <a:extLst>
              <a:ext uri="{C807C97D-BFC1-408E-A445-0C87EB9F89A2}">
                <ask:lineSketchStyleProps xmlns:ask="http://schemas.microsoft.com/office/drawing/2018/sketchyshapes" sd="320302369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dirty="0">
                <a:latin typeface="+mj-ea"/>
                <a:ea typeface="+mj-ea"/>
                <a:cs typeface="Arial" panose="020B0604020202020204" pitchFamily="34" charset="0"/>
              </a:rPr>
              <a:t>This query is only useful for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transfer wallet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84C63A2-8525-48A9-855D-F446E3EDB1E0}"/>
              </a:ext>
            </a:extLst>
          </p:cNvPr>
          <p:cNvSpPr/>
          <p:nvPr/>
        </p:nvSpPr>
        <p:spPr>
          <a:xfrm>
            <a:off x="1041381" y="2480735"/>
            <a:ext cx="863619" cy="1185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3DC6060D-13D4-49D4-8B53-997A36E18D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3430113" y="1550564"/>
            <a:ext cx="870954" cy="68771"/>
          </a:xfrm>
          <a:prstGeom prst="rect">
            <a:avLst/>
          </a:prstGeom>
          <a:ln>
            <a:noFill/>
          </a:ln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34CD8F20-252D-4B7D-B117-4E9350D7A2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4636302" y="3972281"/>
            <a:ext cx="807763" cy="642052"/>
          </a:xfrm>
          <a:prstGeom prst="rect">
            <a:avLst/>
          </a:prstGeom>
          <a:ln>
            <a:noFill/>
          </a:ln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183F778-943E-43C4-91AA-460DDB8A9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7</a:t>
            </a:fld>
            <a:endParaRPr lang="zh-TW" altLang="en-US"/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FFC528D9-40E7-46EB-AD3C-175C0C3339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2500895" y="2524180"/>
            <a:ext cx="936000" cy="9034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8377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+mj-ea"/>
              </a:rPr>
              <a:t>User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  <a:latin typeface="+mj-ea"/>
              </a:rPr>
              <a:t>Search for transaction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pic>
        <p:nvPicPr>
          <p:cNvPr id="3" name="圖片 2" descr="一張含有 文字, 軟體, 電腦圖示, 數字 的圖片&#10;&#10;自動產生的描述">
            <a:extLst>
              <a:ext uri="{FF2B5EF4-FFF2-40B4-BE49-F238E27FC236}">
                <a16:creationId xmlns:a16="http://schemas.microsoft.com/office/drawing/2014/main" id="{F0365F73-68E4-4906-98D7-92474229F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999067"/>
            <a:ext cx="10800000" cy="387764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1867E47-5CFC-4256-9280-99324A166DB3}"/>
              </a:ext>
            </a:extLst>
          </p:cNvPr>
          <p:cNvSpPr/>
          <p:nvPr/>
        </p:nvSpPr>
        <p:spPr>
          <a:xfrm>
            <a:off x="1022738" y="1097494"/>
            <a:ext cx="1117600" cy="61264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2C1085E-1D07-4977-B78C-DEDD1141D127}"/>
              </a:ext>
            </a:extLst>
          </p:cNvPr>
          <p:cNvSpPr/>
          <p:nvPr/>
        </p:nvSpPr>
        <p:spPr>
          <a:xfrm>
            <a:off x="967738" y="4203103"/>
            <a:ext cx="1172599" cy="658369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469A0EB-B8F6-4A7A-9206-8944ED7C7EBB}"/>
              </a:ext>
            </a:extLst>
          </p:cNvPr>
          <p:cNvSpPr/>
          <p:nvPr/>
        </p:nvSpPr>
        <p:spPr>
          <a:xfrm>
            <a:off x="2427368" y="1264920"/>
            <a:ext cx="9217568" cy="178916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AFE2F3F4-D6AF-4CFA-837A-B0FE9A999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368" y="1352716"/>
            <a:ext cx="9000000" cy="927754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7980F133-8A75-4D05-8177-7BF090FEB010}"/>
              </a:ext>
            </a:extLst>
          </p:cNvPr>
          <p:cNvSpPr txBox="1"/>
          <p:nvPr/>
        </p:nvSpPr>
        <p:spPr>
          <a:xfrm>
            <a:off x="2371846" y="2304309"/>
            <a:ext cx="4664306" cy="1997406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Third-party order number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transfer wallet order number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Order number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our order number unique code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Transfer direction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transfer in or out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Firm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account </a:t>
            </a:r>
            <a:r>
              <a:rPr lang="en-US" altLang="zh-TW" sz="1200" dirty="0" err="1">
                <a:latin typeface="+mj-ea"/>
                <a:ea typeface="+mj-ea"/>
                <a:cs typeface="Arial" panose="020B0604020202020204" pitchFamily="34" charset="0"/>
              </a:rPr>
              <a:t>name_currency</a:t>
            </a:r>
            <a:endParaRPr lang="en-US" altLang="zh-TW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Vendor account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player unique identifier (</a:t>
            </a:r>
            <a:r>
              <a:rPr lang="en-US" altLang="zh-TW" sz="1200" dirty="0" err="1">
                <a:latin typeface="+mj-ea"/>
                <a:ea typeface="+mj-ea"/>
                <a:cs typeface="Arial" panose="020B0604020202020204" pitchFamily="34" charset="0"/>
              </a:rPr>
              <a:t>accountId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)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Player ID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unique account code generated by us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Deposit cash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amount transferred in and out</a:t>
            </a: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03AB00EE-7496-4623-89BE-CB1F558AA20F}"/>
              </a:ext>
            </a:extLst>
          </p:cNvPr>
          <p:cNvSpPr txBox="1"/>
          <p:nvPr/>
        </p:nvSpPr>
        <p:spPr>
          <a:xfrm>
            <a:off x="7077270" y="2312377"/>
            <a:ext cx="4415260" cy="1997406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Wallet type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transfer wallet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Purchase value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completed / Failed / Processing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Callback check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have been transferred to the player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Version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1.0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Order date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order creation date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Response date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order completion date</a:t>
            </a:r>
          </a:p>
          <a:p>
            <a:pPr marL="180000" indent="-180000">
              <a:lnSpc>
                <a:spcPct val="150000"/>
              </a:lnSpc>
              <a:buFont typeface="+mj-lt"/>
              <a:buAutoNum type="arabicPeriod" startAt="8"/>
            </a:pP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Client IP</a:t>
            </a:r>
            <a:r>
              <a:rPr lang="zh-TW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TW" sz="1200" dirty="0">
                <a:latin typeface="+mj-ea"/>
                <a:ea typeface="+mj-ea"/>
                <a:cs typeface="Arial" panose="020B0604020202020204" pitchFamily="34" charset="0"/>
              </a:rPr>
              <a:t>IP location where the client logs in</a:t>
            </a:r>
            <a:endParaRPr lang="zh-TW" altLang="en-US" sz="12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124431E0-DCBE-4E92-9B86-036A9EBFCBE2}"/>
              </a:ext>
            </a:extLst>
          </p:cNvPr>
          <p:cNvSpPr txBox="1"/>
          <p:nvPr/>
        </p:nvSpPr>
        <p:spPr>
          <a:xfrm>
            <a:off x="2371847" y="4408581"/>
            <a:ext cx="8697182" cy="400110"/>
          </a:xfrm>
          <a:custGeom>
            <a:avLst/>
            <a:gdLst>
              <a:gd name="connsiteX0" fmla="*/ 0 w 8697182"/>
              <a:gd name="connsiteY0" fmla="*/ 0 h 400110"/>
              <a:gd name="connsiteX1" fmla="*/ 318897 w 8697182"/>
              <a:gd name="connsiteY1" fmla="*/ 0 h 400110"/>
              <a:gd name="connsiteX2" fmla="*/ 1072652 w 8697182"/>
              <a:gd name="connsiteY2" fmla="*/ 0 h 400110"/>
              <a:gd name="connsiteX3" fmla="*/ 1565493 w 8697182"/>
              <a:gd name="connsiteY3" fmla="*/ 0 h 400110"/>
              <a:gd name="connsiteX4" fmla="*/ 2145305 w 8697182"/>
              <a:gd name="connsiteY4" fmla="*/ 0 h 400110"/>
              <a:gd name="connsiteX5" fmla="*/ 2899061 w 8697182"/>
              <a:gd name="connsiteY5" fmla="*/ 0 h 400110"/>
              <a:gd name="connsiteX6" fmla="*/ 3391901 w 8697182"/>
              <a:gd name="connsiteY6" fmla="*/ 0 h 400110"/>
              <a:gd name="connsiteX7" fmla="*/ 3797769 w 8697182"/>
              <a:gd name="connsiteY7" fmla="*/ 0 h 400110"/>
              <a:gd name="connsiteX8" fmla="*/ 4290610 w 8697182"/>
              <a:gd name="connsiteY8" fmla="*/ 0 h 400110"/>
              <a:gd name="connsiteX9" fmla="*/ 4783450 w 8697182"/>
              <a:gd name="connsiteY9" fmla="*/ 0 h 400110"/>
              <a:gd name="connsiteX10" fmla="*/ 5276290 w 8697182"/>
              <a:gd name="connsiteY10" fmla="*/ 0 h 400110"/>
              <a:gd name="connsiteX11" fmla="*/ 5943074 w 8697182"/>
              <a:gd name="connsiteY11" fmla="*/ 0 h 400110"/>
              <a:gd name="connsiteX12" fmla="*/ 6348943 w 8697182"/>
              <a:gd name="connsiteY12" fmla="*/ 0 h 400110"/>
              <a:gd name="connsiteX13" fmla="*/ 6667840 w 8697182"/>
              <a:gd name="connsiteY13" fmla="*/ 0 h 400110"/>
              <a:gd name="connsiteX14" fmla="*/ 7073708 w 8697182"/>
              <a:gd name="connsiteY14" fmla="*/ 0 h 400110"/>
              <a:gd name="connsiteX15" fmla="*/ 7392605 w 8697182"/>
              <a:gd name="connsiteY15" fmla="*/ 0 h 400110"/>
              <a:gd name="connsiteX16" fmla="*/ 7885445 w 8697182"/>
              <a:gd name="connsiteY16" fmla="*/ 0 h 400110"/>
              <a:gd name="connsiteX17" fmla="*/ 8697182 w 8697182"/>
              <a:gd name="connsiteY17" fmla="*/ 0 h 400110"/>
              <a:gd name="connsiteX18" fmla="*/ 8697182 w 8697182"/>
              <a:gd name="connsiteY18" fmla="*/ 400110 h 400110"/>
              <a:gd name="connsiteX19" fmla="*/ 8030398 w 8697182"/>
              <a:gd name="connsiteY19" fmla="*/ 400110 h 400110"/>
              <a:gd name="connsiteX20" fmla="*/ 7624530 w 8697182"/>
              <a:gd name="connsiteY20" fmla="*/ 400110 h 400110"/>
              <a:gd name="connsiteX21" fmla="*/ 6870774 w 8697182"/>
              <a:gd name="connsiteY21" fmla="*/ 400110 h 400110"/>
              <a:gd name="connsiteX22" fmla="*/ 6464905 w 8697182"/>
              <a:gd name="connsiteY22" fmla="*/ 400110 h 400110"/>
              <a:gd name="connsiteX23" fmla="*/ 5972065 w 8697182"/>
              <a:gd name="connsiteY23" fmla="*/ 400110 h 400110"/>
              <a:gd name="connsiteX24" fmla="*/ 5653168 w 8697182"/>
              <a:gd name="connsiteY24" fmla="*/ 400110 h 400110"/>
              <a:gd name="connsiteX25" fmla="*/ 5160328 w 8697182"/>
              <a:gd name="connsiteY25" fmla="*/ 400110 h 400110"/>
              <a:gd name="connsiteX26" fmla="*/ 4493544 w 8697182"/>
              <a:gd name="connsiteY26" fmla="*/ 400110 h 400110"/>
              <a:gd name="connsiteX27" fmla="*/ 3826760 w 8697182"/>
              <a:gd name="connsiteY27" fmla="*/ 400110 h 400110"/>
              <a:gd name="connsiteX28" fmla="*/ 3246948 w 8697182"/>
              <a:gd name="connsiteY28" fmla="*/ 400110 h 400110"/>
              <a:gd name="connsiteX29" fmla="*/ 2841079 w 8697182"/>
              <a:gd name="connsiteY29" fmla="*/ 400110 h 400110"/>
              <a:gd name="connsiteX30" fmla="*/ 2261267 w 8697182"/>
              <a:gd name="connsiteY30" fmla="*/ 400110 h 400110"/>
              <a:gd name="connsiteX31" fmla="*/ 1855399 w 8697182"/>
              <a:gd name="connsiteY31" fmla="*/ 400110 h 400110"/>
              <a:gd name="connsiteX32" fmla="*/ 1275587 w 8697182"/>
              <a:gd name="connsiteY32" fmla="*/ 400110 h 400110"/>
              <a:gd name="connsiteX33" fmla="*/ 521831 w 8697182"/>
              <a:gd name="connsiteY33" fmla="*/ 400110 h 400110"/>
              <a:gd name="connsiteX34" fmla="*/ 0 w 8697182"/>
              <a:gd name="connsiteY34" fmla="*/ 400110 h 400110"/>
              <a:gd name="connsiteX35" fmla="*/ 0 w 8697182"/>
              <a:gd name="connsiteY35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697182" h="400110" extrusionOk="0">
                <a:moveTo>
                  <a:pt x="0" y="0"/>
                </a:moveTo>
                <a:cubicBezTo>
                  <a:pt x="101009" y="-25515"/>
                  <a:pt x="240783" y="25957"/>
                  <a:pt x="318897" y="0"/>
                </a:cubicBezTo>
                <a:cubicBezTo>
                  <a:pt x="397011" y="-25957"/>
                  <a:pt x="828833" y="15609"/>
                  <a:pt x="1072652" y="0"/>
                </a:cubicBezTo>
                <a:cubicBezTo>
                  <a:pt x="1316472" y="-15609"/>
                  <a:pt x="1450719" y="4449"/>
                  <a:pt x="1565493" y="0"/>
                </a:cubicBezTo>
                <a:cubicBezTo>
                  <a:pt x="1680267" y="-4449"/>
                  <a:pt x="1962619" y="66429"/>
                  <a:pt x="2145305" y="0"/>
                </a:cubicBezTo>
                <a:cubicBezTo>
                  <a:pt x="2327991" y="-66429"/>
                  <a:pt x="2744665" y="30689"/>
                  <a:pt x="2899061" y="0"/>
                </a:cubicBezTo>
                <a:cubicBezTo>
                  <a:pt x="3053457" y="-30689"/>
                  <a:pt x="3165529" y="52311"/>
                  <a:pt x="3391901" y="0"/>
                </a:cubicBezTo>
                <a:cubicBezTo>
                  <a:pt x="3618273" y="-52311"/>
                  <a:pt x="3645180" y="13906"/>
                  <a:pt x="3797769" y="0"/>
                </a:cubicBezTo>
                <a:cubicBezTo>
                  <a:pt x="3950358" y="-13906"/>
                  <a:pt x="4114279" y="30599"/>
                  <a:pt x="4290610" y="0"/>
                </a:cubicBezTo>
                <a:cubicBezTo>
                  <a:pt x="4466941" y="-30599"/>
                  <a:pt x="4566640" y="9068"/>
                  <a:pt x="4783450" y="0"/>
                </a:cubicBezTo>
                <a:cubicBezTo>
                  <a:pt x="5000260" y="-9068"/>
                  <a:pt x="5100802" y="37432"/>
                  <a:pt x="5276290" y="0"/>
                </a:cubicBezTo>
                <a:cubicBezTo>
                  <a:pt x="5451778" y="-37432"/>
                  <a:pt x="5659098" y="79532"/>
                  <a:pt x="5943074" y="0"/>
                </a:cubicBezTo>
                <a:cubicBezTo>
                  <a:pt x="6227050" y="-79532"/>
                  <a:pt x="6165740" y="25023"/>
                  <a:pt x="6348943" y="0"/>
                </a:cubicBezTo>
                <a:cubicBezTo>
                  <a:pt x="6532146" y="-25023"/>
                  <a:pt x="6546242" y="20789"/>
                  <a:pt x="6667840" y="0"/>
                </a:cubicBezTo>
                <a:cubicBezTo>
                  <a:pt x="6789438" y="-20789"/>
                  <a:pt x="6937895" y="41209"/>
                  <a:pt x="7073708" y="0"/>
                </a:cubicBezTo>
                <a:cubicBezTo>
                  <a:pt x="7209521" y="-41209"/>
                  <a:pt x="7285671" y="23984"/>
                  <a:pt x="7392605" y="0"/>
                </a:cubicBezTo>
                <a:cubicBezTo>
                  <a:pt x="7499539" y="-23984"/>
                  <a:pt x="7783068" y="2598"/>
                  <a:pt x="7885445" y="0"/>
                </a:cubicBezTo>
                <a:cubicBezTo>
                  <a:pt x="7987822" y="-2598"/>
                  <a:pt x="8479552" y="50946"/>
                  <a:pt x="8697182" y="0"/>
                </a:cubicBezTo>
                <a:cubicBezTo>
                  <a:pt x="8737611" y="89032"/>
                  <a:pt x="8693875" y="203960"/>
                  <a:pt x="8697182" y="400110"/>
                </a:cubicBezTo>
                <a:cubicBezTo>
                  <a:pt x="8420492" y="449678"/>
                  <a:pt x="8293887" y="369824"/>
                  <a:pt x="8030398" y="400110"/>
                </a:cubicBezTo>
                <a:cubicBezTo>
                  <a:pt x="7766909" y="430396"/>
                  <a:pt x="7783366" y="395578"/>
                  <a:pt x="7624530" y="400110"/>
                </a:cubicBezTo>
                <a:cubicBezTo>
                  <a:pt x="7465694" y="404642"/>
                  <a:pt x="7108340" y="319703"/>
                  <a:pt x="6870774" y="400110"/>
                </a:cubicBezTo>
                <a:cubicBezTo>
                  <a:pt x="6633208" y="480517"/>
                  <a:pt x="6605676" y="362749"/>
                  <a:pt x="6464905" y="400110"/>
                </a:cubicBezTo>
                <a:cubicBezTo>
                  <a:pt x="6324134" y="437471"/>
                  <a:pt x="6202639" y="397256"/>
                  <a:pt x="5972065" y="400110"/>
                </a:cubicBezTo>
                <a:cubicBezTo>
                  <a:pt x="5741491" y="402964"/>
                  <a:pt x="5785183" y="395124"/>
                  <a:pt x="5653168" y="400110"/>
                </a:cubicBezTo>
                <a:cubicBezTo>
                  <a:pt x="5521153" y="405096"/>
                  <a:pt x="5316111" y="376091"/>
                  <a:pt x="5160328" y="400110"/>
                </a:cubicBezTo>
                <a:cubicBezTo>
                  <a:pt x="5004545" y="424129"/>
                  <a:pt x="4699716" y="347339"/>
                  <a:pt x="4493544" y="400110"/>
                </a:cubicBezTo>
                <a:cubicBezTo>
                  <a:pt x="4287372" y="452881"/>
                  <a:pt x="4111734" y="332871"/>
                  <a:pt x="3826760" y="400110"/>
                </a:cubicBezTo>
                <a:cubicBezTo>
                  <a:pt x="3541786" y="467349"/>
                  <a:pt x="3486478" y="394215"/>
                  <a:pt x="3246948" y="400110"/>
                </a:cubicBezTo>
                <a:cubicBezTo>
                  <a:pt x="3007418" y="406005"/>
                  <a:pt x="3008571" y="397901"/>
                  <a:pt x="2841079" y="400110"/>
                </a:cubicBezTo>
                <a:cubicBezTo>
                  <a:pt x="2673587" y="402319"/>
                  <a:pt x="2505766" y="364558"/>
                  <a:pt x="2261267" y="400110"/>
                </a:cubicBezTo>
                <a:cubicBezTo>
                  <a:pt x="2016768" y="435662"/>
                  <a:pt x="2039572" y="370412"/>
                  <a:pt x="1855399" y="400110"/>
                </a:cubicBezTo>
                <a:cubicBezTo>
                  <a:pt x="1671226" y="429808"/>
                  <a:pt x="1559144" y="378848"/>
                  <a:pt x="1275587" y="400110"/>
                </a:cubicBezTo>
                <a:cubicBezTo>
                  <a:pt x="992030" y="421372"/>
                  <a:pt x="852280" y="345574"/>
                  <a:pt x="521831" y="400110"/>
                </a:cubicBezTo>
                <a:cubicBezTo>
                  <a:pt x="191382" y="454646"/>
                  <a:pt x="173657" y="364566"/>
                  <a:pt x="0" y="400110"/>
                </a:cubicBezTo>
                <a:cubicBezTo>
                  <a:pt x="-2167" y="292504"/>
                  <a:pt x="36732" y="131064"/>
                  <a:pt x="0" y="0"/>
                </a:cubicBezTo>
                <a:close/>
              </a:path>
            </a:pathLst>
          </a:custGeom>
          <a:noFill/>
          <a:ln cap="rnd">
            <a:noFill/>
            <a:round/>
            <a:extLst>
              <a:ext uri="{C807C97D-BFC1-408E-A445-0C87EB9F89A2}">
                <ask:lineSketchStyleProps xmlns:ask="http://schemas.microsoft.com/office/drawing/2018/sketchyshapes" sd="320302369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dirty="0">
                <a:latin typeface="+mj-ea"/>
                <a:ea typeface="+mj-ea"/>
                <a:cs typeface="Arial" panose="020B0604020202020204" pitchFamily="34" charset="0"/>
              </a:rPr>
              <a:t>This query is only useful for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transfer wallet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F0961BE-ABF0-44A2-8D2B-88BB9E9E02DF}"/>
              </a:ext>
            </a:extLst>
          </p:cNvPr>
          <p:cNvSpPr/>
          <p:nvPr/>
        </p:nvSpPr>
        <p:spPr>
          <a:xfrm>
            <a:off x="1049849" y="2607733"/>
            <a:ext cx="973684" cy="1194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FBE84A51-C31F-49B1-996B-B918F40B43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08" b="-1"/>
          <a:stretch/>
        </p:blipFill>
        <p:spPr>
          <a:xfrm>
            <a:off x="4869444" y="1547288"/>
            <a:ext cx="854021" cy="680821"/>
          </a:xfrm>
          <a:prstGeom prst="rect">
            <a:avLst/>
          </a:prstGeom>
          <a:ln>
            <a:noFill/>
          </a:ln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DED6DBF-ED7B-4DBE-B4ED-441791509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1343C74-7EA7-4F37-A5B2-B3CF5A97179C}"/>
              </a:ext>
            </a:extLst>
          </p:cNvPr>
          <p:cNvSpPr/>
          <p:nvPr/>
        </p:nvSpPr>
        <p:spPr>
          <a:xfrm>
            <a:off x="2425788" y="1378811"/>
            <a:ext cx="8999999" cy="897156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98260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788AF5D4-0553-4B52-8E0E-3EF190D8EF5F}"/>
              </a:ext>
            </a:extLst>
          </p:cNvPr>
          <p:cNvSpPr txBox="1">
            <a:spLocks/>
          </p:cNvSpPr>
          <p:nvPr/>
        </p:nvSpPr>
        <p:spPr>
          <a:xfrm>
            <a:off x="914399" y="217501"/>
            <a:ext cx="10799999" cy="7138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latin typeface="+mj-ea"/>
              </a:rPr>
              <a:t>User</a:t>
            </a:r>
            <a:r>
              <a:rPr lang="en-US" altLang="zh-TW" spc="-40" dirty="0">
                <a:latin typeface="+mj-ea"/>
              </a:rPr>
              <a:t> </a:t>
            </a:r>
            <a:r>
              <a:rPr lang="en-US" altLang="zh-TW" dirty="0">
                <a:latin typeface="+mj-ea"/>
              </a:rPr>
              <a:t>Management-</a:t>
            </a:r>
            <a:r>
              <a:rPr lang="en-US" altLang="zh-TW" dirty="0">
                <a:solidFill>
                  <a:schemeClr val="accent1"/>
                </a:solidFill>
                <a:latin typeface="+mj-ea"/>
              </a:rPr>
              <a:t>Special coins record</a:t>
            </a:r>
            <a:endParaRPr lang="zh-TW" altLang="en-US" dirty="0">
              <a:solidFill>
                <a:schemeClr val="accent1"/>
              </a:solidFill>
              <a:latin typeface="+mj-ea"/>
            </a:endParaRPr>
          </a:p>
        </p:txBody>
      </p:sp>
      <p:pic>
        <p:nvPicPr>
          <p:cNvPr id="4" name="圖片 3" descr="一張含有 文字, 螢幕擷取畫面, 軟體, 數字 的圖片&#10;&#10;自動產生的描述">
            <a:extLst>
              <a:ext uri="{FF2B5EF4-FFF2-40B4-BE49-F238E27FC236}">
                <a16:creationId xmlns:a16="http://schemas.microsoft.com/office/drawing/2014/main" id="{F4E1F571-97ED-457F-8FE3-01548CC8E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65" y="999067"/>
            <a:ext cx="9315130" cy="388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1867E47-5CFC-4256-9280-99324A166DB3}"/>
              </a:ext>
            </a:extLst>
          </p:cNvPr>
          <p:cNvSpPr/>
          <p:nvPr/>
        </p:nvSpPr>
        <p:spPr>
          <a:xfrm>
            <a:off x="980403" y="1053313"/>
            <a:ext cx="1117600" cy="612648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56C4895-360F-4BAE-91FF-B23B8F775B45}"/>
              </a:ext>
            </a:extLst>
          </p:cNvPr>
          <p:cNvSpPr/>
          <p:nvPr/>
        </p:nvSpPr>
        <p:spPr>
          <a:xfrm>
            <a:off x="946536" y="4226616"/>
            <a:ext cx="1254796" cy="651983"/>
          </a:xfrm>
          <a:prstGeom prst="rect">
            <a:avLst/>
          </a:prstGeom>
          <a:solidFill>
            <a:srgbClr val="272525"/>
          </a:solidFill>
          <a:ln>
            <a:solidFill>
              <a:srgbClr val="27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5844A2-4D9C-4088-8FC2-A0F6A6512AF7}"/>
              </a:ext>
            </a:extLst>
          </p:cNvPr>
          <p:cNvSpPr/>
          <p:nvPr/>
        </p:nvSpPr>
        <p:spPr>
          <a:xfrm>
            <a:off x="1058316" y="2895596"/>
            <a:ext cx="965217" cy="1185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E61A7D5-686A-4DFC-92B9-3F472933F7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2896711" y="1803401"/>
            <a:ext cx="963591" cy="76199"/>
          </a:xfrm>
          <a:prstGeom prst="rect">
            <a:avLst/>
          </a:prstGeom>
          <a:ln>
            <a:noFill/>
          </a:ln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EAC124E-BC14-451B-9A1D-6B678EE789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08" b="-1"/>
          <a:stretch/>
        </p:blipFill>
        <p:spPr>
          <a:xfrm>
            <a:off x="2812043" y="2967564"/>
            <a:ext cx="870957" cy="1155703"/>
          </a:xfrm>
          <a:prstGeom prst="rect">
            <a:avLst/>
          </a:prstGeom>
          <a:ln>
            <a:noFill/>
          </a:ln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BB0137B-05F5-48EA-829E-43050862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96528-C455-4643-9D94-83ECE5EB8F30}" type="slidenum">
              <a:rPr lang="zh-TW" altLang="en-US" smtClean="0"/>
              <a:t>9</a:t>
            </a:fld>
            <a:endParaRPr lang="zh-TW" altLang="en-US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305D84F0-1F3B-4164-AFA0-DF899319BF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9518" y="2286857"/>
            <a:ext cx="1008000" cy="126882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B16E94AA-E7A5-4712-9247-D6053C6112CA}"/>
              </a:ext>
            </a:extLst>
          </p:cNvPr>
          <p:cNvSpPr txBox="1"/>
          <p:nvPr/>
        </p:nvSpPr>
        <p:spPr>
          <a:xfrm>
            <a:off x="2295525" y="4484781"/>
            <a:ext cx="7942470" cy="400110"/>
          </a:xfrm>
          <a:custGeom>
            <a:avLst/>
            <a:gdLst>
              <a:gd name="connsiteX0" fmla="*/ 0 w 7942470"/>
              <a:gd name="connsiteY0" fmla="*/ 0 h 400110"/>
              <a:gd name="connsiteX1" fmla="*/ 329045 w 7942470"/>
              <a:gd name="connsiteY1" fmla="*/ 0 h 400110"/>
              <a:gd name="connsiteX2" fmla="*/ 1055214 w 7942470"/>
              <a:gd name="connsiteY2" fmla="*/ 0 h 400110"/>
              <a:gd name="connsiteX3" fmla="*/ 1543108 w 7942470"/>
              <a:gd name="connsiteY3" fmla="*/ 0 h 400110"/>
              <a:gd name="connsiteX4" fmla="*/ 2110428 w 7942470"/>
              <a:gd name="connsiteY4" fmla="*/ 0 h 400110"/>
              <a:gd name="connsiteX5" fmla="*/ 2836596 w 7942470"/>
              <a:gd name="connsiteY5" fmla="*/ 0 h 400110"/>
              <a:gd name="connsiteX6" fmla="*/ 3324491 w 7942470"/>
              <a:gd name="connsiteY6" fmla="*/ 0 h 400110"/>
              <a:gd name="connsiteX7" fmla="*/ 3732961 w 7942470"/>
              <a:gd name="connsiteY7" fmla="*/ 0 h 400110"/>
              <a:gd name="connsiteX8" fmla="*/ 4220855 w 7942470"/>
              <a:gd name="connsiteY8" fmla="*/ 0 h 400110"/>
              <a:gd name="connsiteX9" fmla="*/ 4708750 w 7942470"/>
              <a:gd name="connsiteY9" fmla="*/ 0 h 400110"/>
              <a:gd name="connsiteX10" fmla="*/ 5196645 w 7942470"/>
              <a:gd name="connsiteY10" fmla="*/ 0 h 400110"/>
              <a:gd name="connsiteX11" fmla="*/ 5843389 w 7942470"/>
              <a:gd name="connsiteY11" fmla="*/ 0 h 400110"/>
              <a:gd name="connsiteX12" fmla="*/ 6251859 w 7942470"/>
              <a:gd name="connsiteY12" fmla="*/ 0 h 400110"/>
              <a:gd name="connsiteX13" fmla="*/ 6580904 w 7942470"/>
              <a:gd name="connsiteY13" fmla="*/ 0 h 400110"/>
              <a:gd name="connsiteX14" fmla="*/ 6989374 w 7942470"/>
              <a:gd name="connsiteY14" fmla="*/ 0 h 400110"/>
              <a:gd name="connsiteX15" fmla="*/ 7318419 w 7942470"/>
              <a:gd name="connsiteY15" fmla="*/ 0 h 400110"/>
              <a:gd name="connsiteX16" fmla="*/ 7942470 w 7942470"/>
              <a:gd name="connsiteY16" fmla="*/ 0 h 400110"/>
              <a:gd name="connsiteX17" fmla="*/ 7942470 w 7942470"/>
              <a:gd name="connsiteY17" fmla="*/ 400110 h 400110"/>
              <a:gd name="connsiteX18" fmla="*/ 7534000 w 7942470"/>
              <a:gd name="connsiteY18" fmla="*/ 400110 h 400110"/>
              <a:gd name="connsiteX19" fmla="*/ 7046106 w 7942470"/>
              <a:gd name="connsiteY19" fmla="*/ 400110 h 400110"/>
              <a:gd name="connsiteX20" fmla="*/ 6637636 w 7942470"/>
              <a:gd name="connsiteY20" fmla="*/ 400110 h 400110"/>
              <a:gd name="connsiteX21" fmla="*/ 5911467 w 7942470"/>
              <a:gd name="connsiteY21" fmla="*/ 400110 h 400110"/>
              <a:gd name="connsiteX22" fmla="*/ 5502997 w 7942470"/>
              <a:gd name="connsiteY22" fmla="*/ 400110 h 400110"/>
              <a:gd name="connsiteX23" fmla="*/ 5015102 w 7942470"/>
              <a:gd name="connsiteY23" fmla="*/ 400110 h 400110"/>
              <a:gd name="connsiteX24" fmla="*/ 4686057 w 7942470"/>
              <a:gd name="connsiteY24" fmla="*/ 400110 h 400110"/>
              <a:gd name="connsiteX25" fmla="*/ 4198163 w 7942470"/>
              <a:gd name="connsiteY25" fmla="*/ 400110 h 400110"/>
              <a:gd name="connsiteX26" fmla="*/ 3551419 w 7942470"/>
              <a:gd name="connsiteY26" fmla="*/ 400110 h 400110"/>
              <a:gd name="connsiteX27" fmla="*/ 2904675 w 7942470"/>
              <a:gd name="connsiteY27" fmla="*/ 400110 h 400110"/>
              <a:gd name="connsiteX28" fmla="*/ 2337355 w 7942470"/>
              <a:gd name="connsiteY28" fmla="*/ 400110 h 400110"/>
              <a:gd name="connsiteX29" fmla="*/ 1928886 w 7942470"/>
              <a:gd name="connsiteY29" fmla="*/ 400110 h 400110"/>
              <a:gd name="connsiteX30" fmla="*/ 1361566 w 7942470"/>
              <a:gd name="connsiteY30" fmla="*/ 400110 h 400110"/>
              <a:gd name="connsiteX31" fmla="*/ 953096 w 7942470"/>
              <a:gd name="connsiteY31" fmla="*/ 400110 h 400110"/>
              <a:gd name="connsiteX32" fmla="*/ 0 w 7942470"/>
              <a:gd name="connsiteY32" fmla="*/ 400110 h 400110"/>
              <a:gd name="connsiteX33" fmla="*/ 0 w 7942470"/>
              <a:gd name="connsiteY33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2470" h="400110" extrusionOk="0">
                <a:moveTo>
                  <a:pt x="0" y="0"/>
                </a:moveTo>
                <a:cubicBezTo>
                  <a:pt x="138539" y="-29940"/>
                  <a:pt x="190795" y="11745"/>
                  <a:pt x="329045" y="0"/>
                </a:cubicBezTo>
                <a:cubicBezTo>
                  <a:pt x="467296" y="-11745"/>
                  <a:pt x="709090" y="20693"/>
                  <a:pt x="1055214" y="0"/>
                </a:cubicBezTo>
                <a:cubicBezTo>
                  <a:pt x="1401338" y="-20693"/>
                  <a:pt x="1397244" y="55765"/>
                  <a:pt x="1543108" y="0"/>
                </a:cubicBezTo>
                <a:cubicBezTo>
                  <a:pt x="1688972" y="-55765"/>
                  <a:pt x="1923094" y="1303"/>
                  <a:pt x="2110428" y="0"/>
                </a:cubicBezTo>
                <a:cubicBezTo>
                  <a:pt x="2297762" y="-1303"/>
                  <a:pt x="2656350" y="45621"/>
                  <a:pt x="2836596" y="0"/>
                </a:cubicBezTo>
                <a:cubicBezTo>
                  <a:pt x="3016842" y="-45621"/>
                  <a:pt x="3205249" y="23518"/>
                  <a:pt x="3324491" y="0"/>
                </a:cubicBezTo>
                <a:cubicBezTo>
                  <a:pt x="3443734" y="-23518"/>
                  <a:pt x="3544529" y="3963"/>
                  <a:pt x="3732961" y="0"/>
                </a:cubicBezTo>
                <a:cubicBezTo>
                  <a:pt x="3921393" y="-3963"/>
                  <a:pt x="4096935" y="42004"/>
                  <a:pt x="4220855" y="0"/>
                </a:cubicBezTo>
                <a:cubicBezTo>
                  <a:pt x="4344775" y="-42004"/>
                  <a:pt x="4526746" y="37588"/>
                  <a:pt x="4708750" y="0"/>
                </a:cubicBezTo>
                <a:cubicBezTo>
                  <a:pt x="4890755" y="-37588"/>
                  <a:pt x="5056437" y="28594"/>
                  <a:pt x="5196645" y="0"/>
                </a:cubicBezTo>
                <a:cubicBezTo>
                  <a:pt x="5336853" y="-28594"/>
                  <a:pt x="5615796" y="47672"/>
                  <a:pt x="5843389" y="0"/>
                </a:cubicBezTo>
                <a:cubicBezTo>
                  <a:pt x="6070982" y="-47672"/>
                  <a:pt x="6052632" y="28560"/>
                  <a:pt x="6251859" y="0"/>
                </a:cubicBezTo>
                <a:cubicBezTo>
                  <a:pt x="6451086" y="-28560"/>
                  <a:pt x="6503895" y="33114"/>
                  <a:pt x="6580904" y="0"/>
                </a:cubicBezTo>
                <a:cubicBezTo>
                  <a:pt x="6657913" y="-33114"/>
                  <a:pt x="6824158" y="17136"/>
                  <a:pt x="6989374" y="0"/>
                </a:cubicBezTo>
                <a:cubicBezTo>
                  <a:pt x="7154590" y="-17136"/>
                  <a:pt x="7162742" y="16142"/>
                  <a:pt x="7318419" y="0"/>
                </a:cubicBezTo>
                <a:cubicBezTo>
                  <a:pt x="7474096" y="-16142"/>
                  <a:pt x="7776864" y="53122"/>
                  <a:pt x="7942470" y="0"/>
                </a:cubicBezTo>
                <a:cubicBezTo>
                  <a:pt x="7965088" y="119016"/>
                  <a:pt x="7910588" y="309111"/>
                  <a:pt x="7942470" y="400110"/>
                </a:cubicBezTo>
                <a:cubicBezTo>
                  <a:pt x="7769751" y="435650"/>
                  <a:pt x="7722053" y="351844"/>
                  <a:pt x="7534000" y="400110"/>
                </a:cubicBezTo>
                <a:cubicBezTo>
                  <a:pt x="7345947" y="448376"/>
                  <a:pt x="7282130" y="374326"/>
                  <a:pt x="7046106" y="400110"/>
                </a:cubicBezTo>
                <a:cubicBezTo>
                  <a:pt x="6810082" y="425894"/>
                  <a:pt x="6740241" y="382667"/>
                  <a:pt x="6637636" y="400110"/>
                </a:cubicBezTo>
                <a:cubicBezTo>
                  <a:pt x="6535031" y="417553"/>
                  <a:pt x="6140130" y="373782"/>
                  <a:pt x="5911467" y="400110"/>
                </a:cubicBezTo>
                <a:cubicBezTo>
                  <a:pt x="5682804" y="426438"/>
                  <a:pt x="5682214" y="374068"/>
                  <a:pt x="5502997" y="400110"/>
                </a:cubicBezTo>
                <a:cubicBezTo>
                  <a:pt x="5323780" y="426152"/>
                  <a:pt x="5258680" y="392340"/>
                  <a:pt x="5015102" y="400110"/>
                </a:cubicBezTo>
                <a:cubicBezTo>
                  <a:pt x="4771524" y="407880"/>
                  <a:pt x="4808479" y="389590"/>
                  <a:pt x="4686057" y="400110"/>
                </a:cubicBezTo>
                <a:cubicBezTo>
                  <a:pt x="4563635" y="410630"/>
                  <a:pt x="4362807" y="346002"/>
                  <a:pt x="4198163" y="400110"/>
                </a:cubicBezTo>
                <a:cubicBezTo>
                  <a:pt x="4033519" y="454218"/>
                  <a:pt x="3858817" y="369788"/>
                  <a:pt x="3551419" y="400110"/>
                </a:cubicBezTo>
                <a:cubicBezTo>
                  <a:pt x="3244021" y="430432"/>
                  <a:pt x="3134512" y="323015"/>
                  <a:pt x="2904675" y="400110"/>
                </a:cubicBezTo>
                <a:cubicBezTo>
                  <a:pt x="2674838" y="477205"/>
                  <a:pt x="2512448" y="378089"/>
                  <a:pt x="2337355" y="400110"/>
                </a:cubicBezTo>
                <a:cubicBezTo>
                  <a:pt x="2162262" y="422131"/>
                  <a:pt x="2114468" y="395210"/>
                  <a:pt x="1928886" y="400110"/>
                </a:cubicBezTo>
                <a:cubicBezTo>
                  <a:pt x="1743304" y="405010"/>
                  <a:pt x="1581251" y="371860"/>
                  <a:pt x="1361566" y="400110"/>
                </a:cubicBezTo>
                <a:cubicBezTo>
                  <a:pt x="1141881" y="428360"/>
                  <a:pt x="1065194" y="357103"/>
                  <a:pt x="953096" y="400110"/>
                </a:cubicBezTo>
                <a:cubicBezTo>
                  <a:pt x="840998" y="443117"/>
                  <a:pt x="416177" y="385960"/>
                  <a:pt x="0" y="400110"/>
                </a:cubicBezTo>
                <a:cubicBezTo>
                  <a:pt x="-46159" y="298913"/>
                  <a:pt x="31763" y="163331"/>
                  <a:pt x="0" y="0"/>
                </a:cubicBezTo>
                <a:close/>
              </a:path>
            </a:pathLst>
          </a:custGeom>
          <a:noFill/>
          <a:ln cap="rnd">
            <a:noFill/>
            <a:round/>
            <a:extLst>
              <a:ext uri="{C807C97D-BFC1-408E-A445-0C87EB9F89A2}">
                <ask:lineSketchStyleProps xmlns:ask="http://schemas.microsoft.com/office/drawing/2018/sketchyshapes" sd="320302369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dirty="0">
                <a:latin typeface="+mj-ea"/>
                <a:ea typeface="+mj-ea"/>
                <a:cs typeface="Arial" panose="020B0604020202020204" pitchFamily="34" charset="0"/>
              </a:rPr>
              <a:t>This query is only useful for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transfer wallet</a:t>
            </a:r>
          </a:p>
        </p:txBody>
      </p:sp>
    </p:spTree>
    <p:extLst>
      <p:ext uri="{BB962C8B-B14F-4D97-AF65-F5344CB8AC3E}">
        <p14:creationId xmlns:p14="http://schemas.microsoft.com/office/powerpoint/2010/main" val="1464724773"/>
      </p:ext>
    </p:extLst>
  </p:cSld>
  <p:clrMapOvr>
    <a:masterClrMapping/>
  </p:clrMapOvr>
</p:sld>
</file>

<file path=ppt/theme/theme1.xml><?xml version="1.0" encoding="utf-8"?>
<a:theme xmlns:a="http://schemas.openxmlformats.org/drawingml/2006/main" name="裁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裁剪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裁剪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TM10001105[[fn=裁剪]]</Template>
  <TotalTime>17834</TotalTime>
  <Words>1242</Words>
  <Application>Microsoft Office PowerPoint</Application>
  <PresentationFormat>寬螢幕</PresentationFormat>
  <Paragraphs>158</Paragraphs>
  <Slides>23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28" baseType="lpstr">
      <vt:lpstr>微軟正黑體</vt:lpstr>
      <vt:lpstr>微軟正黑體 (標題)</vt:lpstr>
      <vt:lpstr>Calibri</vt:lpstr>
      <vt:lpstr>Franklin Gothic Book</vt:lpstr>
      <vt:lpstr>裁剪</vt:lpstr>
      <vt:lpstr>PowerPoint 簡報</vt:lpstr>
      <vt:lpstr>Directory</vt:lpstr>
      <vt:lpstr>User Management-User list </vt:lpstr>
      <vt:lpstr>User Management-User list</vt:lpstr>
      <vt:lpstr>User Management-Bet record</vt:lpstr>
      <vt:lpstr>User Management-Bet record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PC版后台功能与操作方式</dc:title>
  <dc:creator>user</dc:creator>
  <cp:lastModifiedBy>Tai Lin</cp:lastModifiedBy>
  <cp:revision>271</cp:revision>
  <dcterms:created xsi:type="dcterms:W3CDTF">2018-08-06T08:31:48Z</dcterms:created>
  <dcterms:modified xsi:type="dcterms:W3CDTF">2024-12-13T08:21:12Z</dcterms:modified>
</cp:coreProperties>
</file>